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1" r:id="rId5"/>
    <p:sldId id="280" r:id="rId6"/>
    <p:sldId id="290" r:id="rId7"/>
    <p:sldId id="262" r:id="rId8"/>
    <p:sldId id="261" r:id="rId9"/>
    <p:sldId id="292" r:id="rId10"/>
    <p:sldId id="267" r:id="rId11"/>
    <p:sldId id="268" r:id="rId12"/>
    <p:sldId id="294" r:id="rId13"/>
    <p:sldId id="288" r:id="rId14"/>
    <p:sldId id="289" r:id="rId15"/>
    <p:sldId id="272" r:id="rId16"/>
    <p:sldId id="279" r:id="rId17"/>
    <p:sldId id="286" r:id="rId18"/>
    <p:sldId id="274" r:id="rId19"/>
    <p:sldId id="276" r:id="rId20"/>
    <p:sldId id="295" r:id="rId21"/>
    <p:sldId id="298" r:id="rId22"/>
    <p:sldId id="275" r:id="rId23"/>
    <p:sldId id="277" r:id="rId24"/>
    <p:sldId id="296" r:id="rId25"/>
    <p:sldId id="297" r:id="rId26"/>
    <p:sldId id="278" r:id="rId27"/>
    <p:sldId id="28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oto Sans TC" panose="020B0200000000000000" pitchFamily="34" charset="-120"/>
      <p:regular r:id="rId34"/>
      <p:bold r:id="rId3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BAF"/>
    <a:srgbClr val="C5E0B5"/>
    <a:srgbClr val="FF5050"/>
    <a:srgbClr val="AE775E"/>
    <a:srgbClr val="C49C8A"/>
    <a:srgbClr val="F4B183"/>
    <a:srgbClr val="FBCFB1"/>
    <a:srgbClr val="BFBFBF"/>
    <a:srgbClr val="D3B6A9"/>
    <a:srgbClr val="B4D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4151" autoAdjust="0"/>
  </p:normalViewPr>
  <p:slideViewPr>
    <p:cSldViewPr snapToGrid="0" showGuides="1">
      <p:cViewPr varScale="1">
        <p:scale>
          <a:sx n="71" d="100"/>
          <a:sy n="71" d="100"/>
        </p:scale>
        <p:origin x="624" y="54"/>
      </p:cViewPr>
      <p:guideLst>
        <p:guide orient="horz" pos="2160"/>
        <p:guide pos="390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A69-AE3B-407C-989C-67C84F6547F1}" type="datetimeFigureOut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CC018-BED6-45BD-875E-8B2E8CE93A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2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各位評審好，我是諮屬於你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112404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組 指導老師為林宏仁老師 組長為周珮宣 組員有我林芷綺 楊玉珊 李姍珊 簡彣倞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69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首先介紹學生使用的部分，使用學校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登入後來到輸入畫面，輸入當下心情送出後，經過係統辨識會給出心靈小語以及歌曲推薦，並且有提供推薦記錄可進行查詢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93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接下來介紹的是個案管理師使用的部分，使用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賬戶登入後進到賬號管理頁面，這裡可以進行編輯資料以及更改賬號啟用狀態。</a:t>
            </a:r>
            <a:b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切換到摘要分配可以看到分級 內容摘要 以及諮商主題，並且可以根據內容來分配給不同諮商師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切換到個案管理可以看到諮商師被分配到的個案 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點進詳細資料可以看到該名學生的摘要記錄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接著點進詳細記錄可以看到左側顯示的摘要以及原始內容，右側提供給諮商師進行對個案的註記來進行諮商前的準備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97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在測試回應階段</a:t>
            </a:r>
          </a:p>
          <a:p>
            <a:r>
              <a:rPr lang="zh-TW" altLang="en-US" dirty="0"/>
              <a:t>我們請諮商中心老師、學生實際試用我們的系統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66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我們與老師進行了訪談獲得以下的建議與回饋</a:t>
            </a:r>
          </a:p>
          <a:p>
            <a:r>
              <a:rPr lang="en-US" altLang="zh-TW" dirty="0"/>
              <a:t>-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老師認為我們的系統完成度高</a:t>
            </a:r>
          </a:p>
          <a:p>
            <a:r>
              <a:rPr lang="zh-TW" altLang="en-US" dirty="0"/>
              <a:t>現有功能能協助諮商中心的流程進行優化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-</a:t>
            </a:r>
          </a:p>
          <a:p>
            <a:r>
              <a:rPr lang="zh-TW" altLang="en-US" dirty="0"/>
              <a:t>同時老師也建議我們能在警語部分多做加強</a:t>
            </a:r>
          </a:p>
          <a:p>
            <a:r>
              <a:rPr lang="zh-TW" altLang="en-US" dirty="0"/>
              <a:t>舉例來說：當放假時諮商老師不在學校上班</a:t>
            </a:r>
          </a:p>
          <a:p>
            <a:r>
              <a:rPr lang="zh-TW" altLang="en-US" dirty="0"/>
              <a:t>同學若是狀況不佳，分級等級很高</a:t>
            </a:r>
          </a:p>
          <a:p>
            <a:r>
              <a:rPr lang="zh-TW" altLang="en-US" dirty="0"/>
              <a:t>可以直接提供給學生生命專線、請家人協助就醫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32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我們與老師進行了訪談獲得以下的建議與回饋</a:t>
            </a:r>
          </a:p>
          <a:p>
            <a:r>
              <a:rPr lang="en-US" altLang="zh-TW" dirty="0"/>
              <a:t>-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老師認為我們的系統完成度高</a:t>
            </a:r>
          </a:p>
          <a:p>
            <a:r>
              <a:rPr lang="zh-TW" altLang="en-US" dirty="0"/>
              <a:t>現有功能能協助諮商中心的流程進行優化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-</a:t>
            </a:r>
          </a:p>
          <a:p>
            <a:r>
              <a:rPr lang="zh-TW" altLang="en-US" dirty="0"/>
              <a:t>同時老師也建議我們能在警語部分多做加強</a:t>
            </a:r>
          </a:p>
          <a:p>
            <a:r>
              <a:rPr lang="zh-TW" altLang="en-US" dirty="0"/>
              <a:t>舉例來說：當放假時諮商老師不在學校上班</a:t>
            </a:r>
          </a:p>
          <a:p>
            <a:r>
              <a:rPr lang="zh-TW" altLang="en-US" dirty="0"/>
              <a:t>同學若是狀況不佳，分級等級很高</a:t>
            </a:r>
          </a:p>
          <a:p>
            <a:r>
              <a:rPr lang="zh-TW" altLang="en-US" dirty="0"/>
              <a:t>可以直接提供給學生生命專線、請家人協助就醫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90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因此在未來展望部分</a:t>
            </a:r>
          </a:p>
          <a:p>
            <a:r>
              <a:rPr lang="zh-TW" altLang="en-US" dirty="0"/>
              <a:t>我們總結以下幾點</a:t>
            </a:r>
          </a:p>
          <a:p>
            <a:r>
              <a:rPr lang="zh-TW" altLang="en-US" dirty="0"/>
              <a:t>功能面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情緒分析優化</a:t>
            </a:r>
            <a:r>
              <a:rPr lang="en-US" altLang="zh-TW" dirty="0"/>
              <a:t>:</a:t>
            </a:r>
            <a:r>
              <a:rPr lang="zh-TW" altLang="en-US" dirty="0"/>
              <a:t>結合學校諮商情緒量表，提升情緒分析準確度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音樂分析優化</a:t>
            </a:r>
            <a:r>
              <a:rPr lang="en-US" altLang="zh-TW" dirty="0"/>
              <a:t>:</a:t>
            </a:r>
            <a:r>
              <a:rPr lang="zh-TW" altLang="en-US" dirty="0"/>
              <a:t>增加數據分析量，</a:t>
            </a:r>
            <a:r>
              <a:rPr lang="en-US" altLang="zh-TW" dirty="0"/>
              <a:t>.....</a:t>
            </a:r>
            <a:r>
              <a:rPr lang="zh-TW" altLang="en-US" dirty="0"/>
              <a:t>微調出情緒與歌詞連結的模型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預約功能</a:t>
            </a:r>
            <a:r>
              <a:rPr lang="en-US" altLang="zh-TW" dirty="0"/>
              <a:t>:</a:t>
            </a:r>
            <a:r>
              <a:rPr lang="zh-TW" altLang="en-US" dirty="0"/>
              <a:t>提高系統完整性，增加學生便利性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0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佈署面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短期</a:t>
            </a:r>
            <a:r>
              <a:rPr lang="en-US" altLang="zh-TW" dirty="0"/>
              <a:t>:</a:t>
            </a:r>
            <a:r>
              <a:rPr lang="zh-TW" altLang="en-US" dirty="0"/>
              <a:t>部屬至各校諮商中心</a:t>
            </a:r>
          </a:p>
          <a:p>
            <a:r>
              <a:rPr lang="zh-TW" altLang="en-US" dirty="0"/>
              <a:t>長期</a:t>
            </a:r>
            <a:r>
              <a:rPr lang="en-US" altLang="zh-TW" dirty="0"/>
              <a:t>:</a:t>
            </a:r>
            <a:r>
              <a:rPr lang="zh-TW" altLang="en-US" dirty="0"/>
              <a:t>系統升級並佈署至諮商機構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81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最後我們希望以資訊科技的力量</a:t>
            </a:r>
          </a:p>
          <a:p>
            <a:r>
              <a:rPr lang="zh-TW" altLang="en-US" dirty="0"/>
              <a:t>協助諮商中心數位優化</a:t>
            </a:r>
          </a:p>
          <a:p>
            <a:r>
              <a:rPr lang="zh-TW" altLang="en-US" dirty="0"/>
              <a:t>提供更完善的諮商服務</a:t>
            </a:r>
          </a:p>
          <a:p>
            <a:r>
              <a:rPr lang="zh-TW" altLang="en-US" dirty="0"/>
              <a:t>讓學生能夠勇於面對自我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12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我們的報告到此結束</a:t>
            </a:r>
          </a:p>
          <a:p>
            <a:r>
              <a:rPr lang="zh-TW" altLang="en-US" dirty="0"/>
              <a:t>謝謝各位評審老師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83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我們先來看一下這份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兒福聯盟學生心理健康調查 我們可以發現占比最多的分別是學業壓力、未來前途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45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近年來，學生心理健康已成為大家關注的焦點。在學校，我們可以使用心理諮商組的資源，來獲得心理支持與輔導。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然而根據同學的親身經歷，預約諮商後卻不一定能馬上面談，其原因大多是因為諮商師業務繁多、人力不足或工作時間的限制影響。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2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我們心理諮商輔助系統，讓學生可以透過這個系統向我們傾訴自己的煩惱，同時還能得到適合自己情緒的音樂推薦。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這樣一來，諮商師可以透過系統了解學生的情緒和狀況，為諮商做事前準備，來提高學生對學校心理諮商的使用率和滿意度。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35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接下來由我來介紹系統目標，我們的系統目標運用於在校園相關的諮商場所，讓學生可以在諮商外的時間分享自己的心事，協助學生了解自己的心理狀況，也能獲得與情緒相關的音樂推薦，達到情緒紓緩的效果。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97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27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02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1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CC018-BED6-45BD-875E-8B2E8CE93A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6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11B8-594E-4D14-ABF1-65E2B259CF9F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72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87F-F9B4-486C-8A68-A1D961747B26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8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29F7-8E22-470C-939E-64173B2414C9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20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1F2-FC45-4E42-90D2-AFF189D03F7A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095232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CC97661-BDBB-491A-9895-BC53F33ADB2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62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9971-59E4-4E85-8582-A74476CA322A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9B0A3-8A27-4BE9-9F2E-17DFC238B46B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3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6D1F-2861-475B-8E33-E0C74250D943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77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FCBC-9172-4270-84D1-4641AB579461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9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A0B8-6463-4072-84E2-DA7563BB0F21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80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68D2-C1B4-4ABB-BA83-D6A8261DC442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9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6D2C-BE5C-48AF-A4B6-FB9C6DABAC11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2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A8E96-8A99-4FDF-9A18-7D070E5B9B10}" type="datetime1">
              <a:rPr lang="zh-TW" altLang="en-US" smtClean="0"/>
              <a:t>2023/12/1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7661-BDBB-491A-9895-BC53F33ADB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47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/>
          <p:cNvSpPr/>
          <p:nvPr/>
        </p:nvSpPr>
        <p:spPr>
          <a:xfrm>
            <a:off x="0" y="4613563"/>
            <a:ext cx="12192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7981" y="2312405"/>
            <a:ext cx="4279289" cy="2160166"/>
          </a:xfrm>
        </p:spPr>
        <p:txBody>
          <a:bodyPr anchor="ctr">
            <a:noAutofit/>
          </a:bodyPr>
          <a:lstStyle/>
          <a:p>
            <a:pPr algn="l"/>
            <a:r>
              <a:rPr lang="zh-TW" altLang="en-US" sz="8000" dirty="0">
                <a:solidFill>
                  <a:srgbClr val="644132"/>
                </a:solidFill>
                <a:latin typeface="+mj-ea"/>
                <a:cs typeface="Gen Jyuu Gothic Medium" panose="020B0402020203020207" pitchFamily="34" charset="-120"/>
              </a:rPr>
              <a:t>諮屬於你</a:t>
            </a:r>
            <a:br>
              <a:rPr lang="en-US" altLang="zh-TW" sz="8000" dirty="0">
                <a:solidFill>
                  <a:srgbClr val="644132"/>
                </a:solidFill>
                <a:latin typeface="+mj-ea"/>
                <a:cs typeface="Gen Jyuu Gothic Medium" panose="020B0402020203020207" pitchFamily="34" charset="-120"/>
              </a:rPr>
            </a:br>
            <a:r>
              <a:rPr lang="en-US" altLang="zh-TW" sz="4000" dirty="0">
                <a:solidFill>
                  <a:srgbClr val="644132"/>
                </a:solidFill>
                <a:latin typeface="+mj-ea"/>
                <a:cs typeface="Gen Jyuu Gothic Medium" panose="020B0402020203020207" pitchFamily="34" charset="-120"/>
              </a:rPr>
              <a:t>Just For You</a:t>
            </a:r>
            <a:endParaRPr lang="zh-TW" altLang="en-US" sz="4000" dirty="0">
              <a:solidFill>
                <a:srgbClr val="644132"/>
              </a:solidFill>
              <a:latin typeface="+mj-ea"/>
              <a:cs typeface="Gen Jyuu Gothic Medium" panose="020B0402020203020207" pitchFamily="34" charset="-120"/>
            </a:endParaRPr>
          </a:p>
        </p:txBody>
      </p:sp>
      <p:pic>
        <p:nvPicPr>
          <p:cNvPr id="165" name="圖片 1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11943" r="17062" b="23404"/>
          <a:stretch/>
        </p:blipFill>
        <p:spPr>
          <a:xfrm>
            <a:off x="871831" y="843046"/>
            <a:ext cx="1469359" cy="1469359"/>
          </a:xfrm>
          <a:prstGeom prst="rect">
            <a:avLst/>
          </a:prstGeom>
        </p:spPr>
      </p:pic>
      <p:sp>
        <p:nvSpPr>
          <p:cNvPr id="167" name="文字方塊 166"/>
          <p:cNvSpPr txBox="1"/>
          <p:nvPr/>
        </p:nvSpPr>
        <p:spPr>
          <a:xfrm>
            <a:off x="987981" y="5017899"/>
            <a:ext cx="10146184" cy="97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組長：周珮宣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10946011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組員：楊玉珊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10946008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/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李姍珊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10946012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/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林芷綺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10946038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/ 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簡彣倞 </a:t>
            </a:r>
            <a:r>
              <a:rPr lang="en-US" altLang="zh-TW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10946040</a:t>
            </a: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endParaRPr lang="en-US" altLang="zh-TW" sz="20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sp>
        <p:nvSpPr>
          <p:cNvPr id="188" name="圓角矩形 187"/>
          <p:cNvSpPr/>
          <p:nvPr/>
        </p:nvSpPr>
        <p:spPr>
          <a:xfrm>
            <a:off x="8922328" y="3164694"/>
            <a:ext cx="2323562" cy="11000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TW" sz="2000" dirty="0">
                <a:solidFill>
                  <a:srgbClr val="4D8168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112404 </a:t>
            </a:r>
            <a:r>
              <a:rPr lang="zh-TW" altLang="en-US" sz="2000" dirty="0">
                <a:solidFill>
                  <a:srgbClr val="4D8168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組</a:t>
            </a:r>
            <a:endParaRPr lang="en-US" altLang="zh-TW" sz="2000" dirty="0">
              <a:solidFill>
                <a:srgbClr val="4D8168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zh-TW" altLang="en-US" sz="2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林宏仁 老師 指導</a:t>
            </a:r>
            <a:endParaRPr lang="en-US" altLang="zh-TW" sz="20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78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780000" y="2921168"/>
            <a:ext cx="47788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03.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系統架構</a:t>
            </a:r>
            <a:endParaRPr lang="en-US" altLang="zh-TW" sz="60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  <a:p>
            <a:r>
              <a:rPr lang="en-US" altLang="zh-TW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- </a:t>
            </a:r>
            <a:r>
              <a:rPr lang="zh-TW" altLang="en-US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提示詞工程 </a:t>
            </a:r>
            <a:r>
              <a:rPr lang="en-US" altLang="zh-TW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&amp; </a:t>
            </a:r>
            <a:r>
              <a:rPr lang="zh-TW" altLang="en-US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嚴重程度分級通知 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60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系統架構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報告人：李姍珊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11</a:t>
            </a:fld>
            <a:endParaRPr lang="zh-TW" altLang="en-US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9E8BCE-F34F-4F0C-BD94-072BFFA6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9" y="1073149"/>
            <a:ext cx="11258550" cy="5648326"/>
          </a:xfrm>
          <a:custGeom>
            <a:avLst/>
            <a:gdLst>
              <a:gd name="connsiteX0" fmla="*/ 0 w 11258550"/>
              <a:gd name="connsiteY0" fmla="*/ 0 h 5648326"/>
              <a:gd name="connsiteX1" fmla="*/ 11258550 w 11258550"/>
              <a:gd name="connsiteY1" fmla="*/ 0 h 5648326"/>
              <a:gd name="connsiteX2" fmla="*/ 11258550 w 11258550"/>
              <a:gd name="connsiteY2" fmla="*/ 4711225 h 5648326"/>
              <a:gd name="connsiteX3" fmla="*/ 10217821 w 11258550"/>
              <a:gd name="connsiteY3" fmla="*/ 4711225 h 5648326"/>
              <a:gd name="connsiteX4" fmla="*/ 10217821 w 11258550"/>
              <a:gd name="connsiteY4" fmla="*/ 5648326 h 5648326"/>
              <a:gd name="connsiteX5" fmla="*/ 0 w 11258550"/>
              <a:gd name="connsiteY5" fmla="*/ 5648326 h 564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550" h="5648326">
                <a:moveTo>
                  <a:pt x="0" y="0"/>
                </a:moveTo>
                <a:lnTo>
                  <a:pt x="11258550" y="0"/>
                </a:lnTo>
                <a:lnTo>
                  <a:pt x="11258550" y="4711225"/>
                </a:lnTo>
                <a:lnTo>
                  <a:pt x="10217821" y="4711225"/>
                </a:lnTo>
                <a:lnTo>
                  <a:pt x="10217821" y="5648326"/>
                </a:lnTo>
                <a:lnTo>
                  <a:pt x="0" y="56483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F3BFB01-EE9D-4D2B-BBA9-E284EFE8C660}"/>
              </a:ext>
            </a:extLst>
          </p:cNvPr>
          <p:cNvSpPr txBox="1"/>
          <p:nvPr/>
        </p:nvSpPr>
        <p:spPr>
          <a:xfrm>
            <a:off x="3539680" y="5321536"/>
            <a:ext cx="473612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https://justforyou.ntub.edu.tw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62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55BEE76C-4143-4A41-9BB7-35D1387392BF}"/>
              </a:ext>
            </a:extLst>
          </p:cNvPr>
          <p:cNvGrpSpPr/>
          <p:nvPr/>
        </p:nvGrpSpPr>
        <p:grpSpPr>
          <a:xfrm>
            <a:off x="1685391" y="4390337"/>
            <a:ext cx="3723955" cy="1074188"/>
            <a:chOff x="1894941" y="4390337"/>
            <a:chExt cx="3723955" cy="1074188"/>
          </a:xfrm>
        </p:grpSpPr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FF64D0A7-7C50-4831-B3B9-4CA035791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5996" y="4390337"/>
              <a:ext cx="472900" cy="81908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矩形: 圓角 150">
              <a:extLst>
                <a:ext uri="{FF2B5EF4-FFF2-40B4-BE49-F238E27FC236}">
                  <a16:creationId xmlns:a16="http://schemas.microsoft.com/office/drawing/2014/main" id="{967A3822-21A8-4902-B715-C21AF5B6EBA7}"/>
                </a:ext>
              </a:extLst>
            </p:cNvPr>
            <p:cNvSpPr/>
            <p:nvPr/>
          </p:nvSpPr>
          <p:spPr>
            <a:xfrm>
              <a:off x="1894941" y="4946836"/>
              <a:ext cx="3262889" cy="517689"/>
            </a:xfrm>
            <a:prstGeom prst="roundRect">
              <a:avLst>
                <a:gd name="adj" fmla="val 50000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諮商嚴重程度分級</a:t>
              </a:r>
            </a:p>
          </p:txBody>
        </p: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56AE0339-5805-4165-9F67-0499A9295F53}"/>
              </a:ext>
            </a:extLst>
          </p:cNvPr>
          <p:cNvGrpSpPr/>
          <p:nvPr/>
        </p:nvGrpSpPr>
        <p:grpSpPr>
          <a:xfrm>
            <a:off x="6260769" y="4327005"/>
            <a:ext cx="4067644" cy="1145087"/>
            <a:chOff x="6470319" y="4327005"/>
            <a:chExt cx="4067644" cy="1145087"/>
          </a:xfrm>
        </p:grpSpPr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49C1126C-ECF4-4FBC-893A-CBEE903C00CE}"/>
                </a:ext>
              </a:extLst>
            </p:cNvPr>
            <p:cNvCxnSpPr>
              <a:cxnSpLocks/>
            </p:cNvCxnSpPr>
            <p:nvPr/>
          </p:nvCxnSpPr>
          <p:spPr>
            <a:xfrm>
              <a:off x="6470319" y="4327005"/>
              <a:ext cx="507304" cy="8786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矩形: 圓角 149">
              <a:extLst>
                <a:ext uri="{FF2B5EF4-FFF2-40B4-BE49-F238E27FC236}">
                  <a16:creationId xmlns:a16="http://schemas.microsoft.com/office/drawing/2014/main" id="{7676F071-B2F2-46BD-BE8E-F693905657D2}"/>
                </a:ext>
              </a:extLst>
            </p:cNvPr>
            <p:cNvSpPr/>
            <p:nvPr/>
          </p:nvSpPr>
          <p:spPr>
            <a:xfrm>
              <a:off x="6957051" y="4954403"/>
              <a:ext cx="3580912" cy="517689"/>
            </a:xfrm>
            <a:prstGeom prst="roundRect">
              <a:avLst>
                <a:gd name="adj" fmla="val 50000"/>
              </a:avLst>
            </a:prstGeom>
            <a:solidFill>
              <a:srgbClr val="FBCF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推論合適的諮商主題</a:t>
              </a:r>
              <a:endParaRPr lang="zh-TW" altLang="en-US" sz="2800" dirty="0"/>
            </a:p>
          </p:txBody>
        </p:sp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E351D71A-3F57-4249-92BB-93DF19E44B61}"/>
              </a:ext>
            </a:extLst>
          </p:cNvPr>
          <p:cNvGrpSpPr/>
          <p:nvPr/>
        </p:nvGrpSpPr>
        <p:grpSpPr>
          <a:xfrm>
            <a:off x="6614760" y="3368625"/>
            <a:ext cx="4764102" cy="517689"/>
            <a:chOff x="6824310" y="3368625"/>
            <a:chExt cx="4764102" cy="517689"/>
          </a:xfrm>
        </p:grpSpPr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4806C724-45A5-4CF3-BC57-4DF7A37B520D}"/>
                </a:ext>
              </a:extLst>
            </p:cNvPr>
            <p:cNvCxnSpPr>
              <a:cxnSpLocks/>
            </p:cNvCxnSpPr>
            <p:nvPr/>
          </p:nvCxnSpPr>
          <p:spPr>
            <a:xfrm>
              <a:off x="6824310" y="3632196"/>
              <a:ext cx="109703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10979151-6626-4CAF-B98C-A069B8BB0368}"/>
                </a:ext>
              </a:extLst>
            </p:cNvPr>
            <p:cNvSpPr/>
            <p:nvPr/>
          </p:nvSpPr>
          <p:spPr>
            <a:xfrm>
              <a:off x="7921340" y="3368625"/>
              <a:ext cx="3667072" cy="517689"/>
            </a:xfrm>
            <a:prstGeom prst="roundRect">
              <a:avLst>
                <a:gd name="adj" fmla="val 50000"/>
              </a:avLst>
            </a:prstGeom>
            <a:solidFill>
              <a:srgbClr val="C49C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為音樂定義情緒標籤</a:t>
              </a:r>
              <a:endParaRPr lang="zh-TW" altLang="en-US" sz="2800" b="0" dirty="0">
                <a:effectLst/>
              </a:endParaRPr>
            </a:p>
          </p:txBody>
        </p:sp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324A9B93-7184-4B6D-BBFE-688B4D6A907E}"/>
              </a:ext>
            </a:extLst>
          </p:cNvPr>
          <p:cNvGrpSpPr/>
          <p:nvPr/>
        </p:nvGrpSpPr>
        <p:grpSpPr>
          <a:xfrm>
            <a:off x="6292526" y="1775838"/>
            <a:ext cx="3759693" cy="1140370"/>
            <a:chOff x="6502076" y="1775838"/>
            <a:chExt cx="3759693" cy="1140370"/>
          </a:xfrm>
        </p:grpSpPr>
        <p:sp>
          <p:nvSpPr>
            <p:cNvPr id="131" name="矩形: 圓角 130">
              <a:extLst>
                <a:ext uri="{FF2B5EF4-FFF2-40B4-BE49-F238E27FC236}">
                  <a16:creationId xmlns:a16="http://schemas.microsoft.com/office/drawing/2014/main" id="{17EA34D6-76BC-4470-A27B-9EFD95BB37D8}"/>
                </a:ext>
              </a:extLst>
            </p:cNvPr>
            <p:cNvSpPr/>
            <p:nvPr/>
          </p:nvSpPr>
          <p:spPr>
            <a:xfrm>
              <a:off x="6998516" y="1775838"/>
              <a:ext cx="3263253" cy="517689"/>
            </a:xfrm>
            <a:prstGeom prst="roundRect">
              <a:avLst>
                <a:gd name="adj" fmla="val 50000"/>
              </a:avLst>
            </a:prstGeom>
            <a:solidFill>
              <a:srgbClr val="D7B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tx1"/>
                  </a:solidFill>
                </a:rPr>
                <a:t>分析學生當前情緒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96B226A4-7E24-4537-B49E-21B1DD835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2076" y="2056919"/>
              <a:ext cx="496112" cy="85928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D2985760-FA1A-4208-8D7D-C79110A56314}"/>
              </a:ext>
            </a:extLst>
          </p:cNvPr>
          <p:cNvGrpSpPr/>
          <p:nvPr/>
        </p:nvGrpSpPr>
        <p:grpSpPr>
          <a:xfrm>
            <a:off x="1700407" y="1781909"/>
            <a:ext cx="3855927" cy="1329591"/>
            <a:chOff x="1909957" y="1781909"/>
            <a:chExt cx="3855927" cy="1329591"/>
          </a:xfrm>
        </p:grpSpPr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180A45EF-D0E2-4313-A5C9-63C2EB29839A}"/>
                </a:ext>
              </a:extLst>
            </p:cNvPr>
            <p:cNvCxnSpPr>
              <a:cxnSpLocks/>
            </p:cNvCxnSpPr>
            <p:nvPr/>
          </p:nvCxnSpPr>
          <p:spPr>
            <a:xfrm>
              <a:off x="5152491" y="2049072"/>
              <a:ext cx="613393" cy="10624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017DAE71-3DE4-4C51-B2FE-141392482D3F}"/>
                </a:ext>
              </a:extLst>
            </p:cNvPr>
            <p:cNvSpPr/>
            <p:nvPr/>
          </p:nvSpPr>
          <p:spPr>
            <a:xfrm>
              <a:off x="1909957" y="1781909"/>
              <a:ext cx="3263253" cy="517689"/>
            </a:xfrm>
            <a:prstGeom prst="roundRect">
              <a:avLst>
                <a:gd name="adj" fmla="val 50000"/>
              </a:avLst>
            </a:prstGeom>
            <a:solidFill>
              <a:srgbClr val="B4D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tx1"/>
                  </a:solidFill>
                </a:rPr>
                <a:t>生成心情療癒小語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F46821D3-570B-4A80-91AF-11F325FF2885}"/>
              </a:ext>
            </a:extLst>
          </p:cNvPr>
          <p:cNvGrpSpPr/>
          <p:nvPr/>
        </p:nvGrpSpPr>
        <p:grpSpPr>
          <a:xfrm>
            <a:off x="813139" y="3374943"/>
            <a:ext cx="4358936" cy="517689"/>
            <a:chOff x="1022689" y="3133643"/>
            <a:chExt cx="4358936" cy="517689"/>
          </a:xfrm>
        </p:grpSpPr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03A7719C-BAF9-490D-AAF9-C0B3A69FDF16}"/>
                </a:ext>
              </a:extLst>
            </p:cNvPr>
            <p:cNvCxnSpPr>
              <a:cxnSpLocks/>
            </p:cNvCxnSpPr>
            <p:nvPr/>
          </p:nvCxnSpPr>
          <p:spPr>
            <a:xfrm>
              <a:off x="4270659" y="3386171"/>
              <a:ext cx="111096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矩形: 圓角 124">
              <a:extLst>
                <a:ext uri="{FF2B5EF4-FFF2-40B4-BE49-F238E27FC236}">
                  <a16:creationId xmlns:a16="http://schemas.microsoft.com/office/drawing/2014/main" id="{E44A05B1-B763-4918-9877-F7F6A399BFC7}"/>
                </a:ext>
              </a:extLst>
            </p:cNvPr>
            <p:cNvSpPr/>
            <p:nvPr/>
          </p:nvSpPr>
          <p:spPr>
            <a:xfrm>
              <a:off x="1022689" y="3133643"/>
              <a:ext cx="3263253" cy="517689"/>
            </a:xfrm>
            <a:prstGeom prst="roundRect">
              <a:avLst>
                <a:gd name="adj" fmla="val 50000"/>
              </a:avLst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chemeClr val="tx1"/>
                  </a:solidFill>
                </a:rPr>
                <a:t>摘要學生輸入心情</a:t>
              </a: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389523" y="325396"/>
            <a:ext cx="537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系統架構</a:t>
            </a:r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- 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提示詞工程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報告人：李姍珊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678DBBD1-D180-458B-8260-CDDA589AAF42}"/>
              </a:ext>
            </a:extLst>
          </p:cNvPr>
          <p:cNvGrpSpPr/>
          <p:nvPr/>
        </p:nvGrpSpPr>
        <p:grpSpPr>
          <a:xfrm>
            <a:off x="4686542" y="2471018"/>
            <a:ext cx="2334005" cy="2315032"/>
            <a:chOff x="4654987" y="2041043"/>
            <a:chExt cx="2877455" cy="2854064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778DE19-1F63-496F-BDAE-E17656FF1A98}"/>
                </a:ext>
              </a:extLst>
            </p:cNvPr>
            <p:cNvGrpSpPr/>
            <p:nvPr/>
          </p:nvGrpSpPr>
          <p:grpSpPr>
            <a:xfrm rot="19809707">
              <a:off x="4654987" y="2041043"/>
              <a:ext cx="2877455" cy="2854064"/>
              <a:chOff x="7740738" y="1506627"/>
              <a:chExt cx="2877455" cy="2854064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C44A516F-D227-4AD4-B93C-0228E2C02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87" r="19797"/>
              <a:stretch/>
            </p:blipFill>
            <p:spPr>
              <a:xfrm>
                <a:off x="7740738" y="1506627"/>
                <a:ext cx="2877455" cy="2854064"/>
              </a:xfrm>
              <a:prstGeom prst="rect">
                <a:avLst/>
              </a:prstGeom>
            </p:spPr>
          </p:pic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601C9DAE-E6F8-4390-86A8-ACE5B13FB0DB}"/>
                  </a:ext>
                </a:extLst>
              </p:cNvPr>
              <p:cNvSpPr/>
              <p:nvPr/>
            </p:nvSpPr>
            <p:spPr>
              <a:xfrm>
                <a:off x="8035086" y="1786646"/>
                <a:ext cx="2294026" cy="22940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DF2434F-750B-4114-806E-D016298235F4}"/>
                </a:ext>
              </a:extLst>
            </p:cNvPr>
            <p:cNvGrpSpPr/>
            <p:nvPr/>
          </p:nvGrpSpPr>
          <p:grpSpPr>
            <a:xfrm>
              <a:off x="4996180" y="2366946"/>
              <a:ext cx="2199640" cy="2199640"/>
              <a:chOff x="4996180" y="2366946"/>
              <a:chExt cx="2199640" cy="2199640"/>
            </a:xfrm>
          </p:grpSpPr>
          <p:sp>
            <p:nvSpPr>
              <p:cNvPr id="2" name="橢圓 1">
                <a:extLst>
                  <a:ext uri="{FF2B5EF4-FFF2-40B4-BE49-F238E27FC236}">
                    <a16:creationId xmlns:a16="http://schemas.microsoft.com/office/drawing/2014/main" id="{F7814024-F45A-40E7-9FCE-67EE81DC6C9C}"/>
                  </a:ext>
                </a:extLst>
              </p:cNvPr>
              <p:cNvSpPr/>
              <p:nvPr/>
            </p:nvSpPr>
            <p:spPr>
              <a:xfrm>
                <a:off x="4996180" y="2366946"/>
                <a:ext cx="2199640" cy="21996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BB7A58ED-9E8A-440C-8BB2-9F0CD94A3C07}"/>
                  </a:ext>
                </a:extLst>
              </p:cNvPr>
              <p:cNvGrpSpPr/>
              <p:nvPr/>
            </p:nvGrpSpPr>
            <p:grpSpPr>
              <a:xfrm>
                <a:off x="5159828" y="2702622"/>
                <a:ext cx="1872343" cy="1452755"/>
                <a:chOff x="5047205" y="3060491"/>
                <a:chExt cx="1872343" cy="1452755"/>
              </a:xfrm>
            </p:grpSpPr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1FFEA55F-F787-4C5E-8A5F-2AF3DC278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862" t="1" b="-10690"/>
                <a:stretch/>
              </p:blipFill>
              <p:spPr>
                <a:xfrm>
                  <a:off x="5047205" y="3824635"/>
                  <a:ext cx="1872343" cy="688611"/>
                </a:xfrm>
                <a:prstGeom prst="rect">
                  <a:avLst/>
                </a:prstGeom>
              </p:spPr>
            </p:pic>
            <p:pic>
              <p:nvPicPr>
                <p:cNvPr id="26" name="圖片 25">
                  <a:extLst>
                    <a:ext uri="{FF2B5EF4-FFF2-40B4-BE49-F238E27FC236}">
                      <a16:creationId xmlns:a16="http://schemas.microsoft.com/office/drawing/2014/main" id="{1B227B12-1EB0-4D30-9197-8110D67333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5476"/>
                <a:stretch/>
              </p:blipFill>
              <p:spPr>
                <a:xfrm>
                  <a:off x="5578453" y="3060491"/>
                  <a:ext cx="819516" cy="82317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4" name="投影片編號版面配置區 2">
            <a:extLst>
              <a:ext uri="{FF2B5EF4-FFF2-40B4-BE49-F238E27FC236}">
                <a16:creationId xmlns:a16="http://schemas.microsoft.com/office/drawing/2014/main" id="{6597F8E9-4CCE-42D5-B7C5-4BEF7848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5232" y="6356350"/>
            <a:ext cx="2743200" cy="365125"/>
          </a:xfrm>
        </p:spPr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2E04F3D-E615-43F1-900A-B61773D08D35}"/>
              </a:ext>
            </a:extLst>
          </p:cNvPr>
          <p:cNvGrpSpPr/>
          <p:nvPr/>
        </p:nvGrpSpPr>
        <p:grpSpPr>
          <a:xfrm>
            <a:off x="-118899" y="1186872"/>
            <a:ext cx="5952275" cy="5758213"/>
            <a:chOff x="-4221671" y="1172616"/>
            <a:chExt cx="5952275" cy="5758213"/>
          </a:xfrm>
        </p:grpSpPr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899BB6BC-BB50-4A4D-9EF6-45BB990D8EFE}"/>
                </a:ext>
              </a:extLst>
            </p:cNvPr>
            <p:cNvSpPr/>
            <p:nvPr/>
          </p:nvSpPr>
          <p:spPr>
            <a:xfrm>
              <a:off x="-4221671" y="1440575"/>
              <a:ext cx="5952275" cy="5490254"/>
            </a:xfrm>
            <a:custGeom>
              <a:avLst/>
              <a:gdLst>
                <a:gd name="connsiteX0" fmla="*/ 0 w 5952275"/>
                <a:gd name="connsiteY0" fmla="*/ 0 h 5392953"/>
                <a:gd name="connsiteX1" fmla="*/ 5952275 w 5952275"/>
                <a:gd name="connsiteY1" fmla="*/ 0 h 5392953"/>
                <a:gd name="connsiteX2" fmla="*/ 5952275 w 5952275"/>
                <a:gd name="connsiteY2" fmla="*/ 1115508 h 5392953"/>
                <a:gd name="connsiteX3" fmla="*/ 4918789 w 5952275"/>
                <a:gd name="connsiteY3" fmla="*/ 2148994 h 5392953"/>
                <a:gd name="connsiteX4" fmla="*/ 5952275 w 5952275"/>
                <a:gd name="connsiteY4" fmla="*/ 3182480 h 5392953"/>
                <a:gd name="connsiteX5" fmla="*/ 5952275 w 5952275"/>
                <a:gd name="connsiteY5" fmla="*/ 5392953 h 5392953"/>
                <a:gd name="connsiteX6" fmla="*/ 0 w 5952275"/>
                <a:gd name="connsiteY6" fmla="*/ 5392953 h 539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2275" h="5392953">
                  <a:moveTo>
                    <a:pt x="0" y="0"/>
                  </a:moveTo>
                  <a:lnTo>
                    <a:pt x="5952275" y="0"/>
                  </a:lnTo>
                  <a:lnTo>
                    <a:pt x="5952275" y="1115508"/>
                  </a:lnTo>
                  <a:cubicBezTo>
                    <a:pt x="5381496" y="1115508"/>
                    <a:pt x="4918789" y="1578215"/>
                    <a:pt x="4918789" y="2148994"/>
                  </a:cubicBezTo>
                  <a:cubicBezTo>
                    <a:pt x="4918789" y="2719773"/>
                    <a:pt x="5381496" y="3182480"/>
                    <a:pt x="5952275" y="3182480"/>
                  </a:cubicBezTo>
                  <a:lnTo>
                    <a:pt x="5952275" y="5392953"/>
                  </a:lnTo>
                  <a:lnTo>
                    <a:pt x="0" y="53929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E57F39FA-2921-41D4-8AB5-0C8A6225C5D9}"/>
                </a:ext>
              </a:extLst>
            </p:cNvPr>
            <p:cNvGrpSpPr/>
            <p:nvPr/>
          </p:nvGrpSpPr>
          <p:grpSpPr>
            <a:xfrm>
              <a:off x="-3876432" y="1172616"/>
              <a:ext cx="4732436" cy="5147770"/>
              <a:chOff x="1599734" y="1375739"/>
              <a:chExt cx="4732436" cy="5147770"/>
            </a:xfrm>
          </p:grpSpPr>
          <p:pic>
            <p:nvPicPr>
              <p:cNvPr id="140" name="Picture 4" descr="https://lh6.googleusercontent.com/BsvWbI9zrr212CuDjasP1towU48FdWir5yiHzXHyKac0L2J621gYiN8qkJd6qty3CTk5LfO79WW3CsECQXFeDwcMJyl1MVL5hXhJiFeWWqL1JOzC1I4fJTIzfnOtT9jwy57HamOiUzTeT8Mospy36P0OBg=s2048">
                <a:extLst>
                  <a:ext uri="{FF2B5EF4-FFF2-40B4-BE49-F238E27FC236}">
                    <a16:creationId xmlns:a16="http://schemas.microsoft.com/office/drawing/2014/main" id="{B8ED0959-B84F-4975-B70E-1918FC8CB3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00" b="96150" l="440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734" y="1930258"/>
                <a:ext cx="4325151" cy="4325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2" name="群組 141">
                <a:extLst>
                  <a:ext uri="{FF2B5EF4-FFF2-40B4-BE49-F238E27FC236}">
                    <a16:creationId xmlns:a16="http://schemas.microsoft.com/office/drawing/2014/main" id="{5DD0E3C8-4D37-448E-AB6B-0B7907D39456}"/>
                  </a:ext>
                </a:extLst>
              </p:cNvPr>
              <p:cNvGrpSpPr/>
              <p:nvPr/>
            </p:nvGrpSpPr>
            <p:grpSpPr>
              <a:xfrm>
                <a:off x="3069738" y="1375739"/>
                <a:ext cx="3262432" cy="996640"/>
                <a:chOff x="2245518" y="1536120"/>
                <a:chExt cx="3262432" cy="996640"/>
              </a:xfrm>
            </p:grpSpPr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EA6CF46E-99AF-4693-8D85-E1F2CD095164}"/>
                    </a:ext>
                  </a:extLst>
                </p:cNvPr>
                <p:cNvSpPr/>
                <p:nvPr/>
              </p:nvSpPr>
              <p:spPr>
                <a:xfrm>
                  <a:off x="2245518" y="1536120"/>
                  <a:ext cx="3262432" cy="40011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TW" altLang="en-US" sz="2000" dirty="0">
                      <a:solidFill>
                        <a:srgbClr val="050505"/>
                      </a:solidFill>
                      <a:latin typeface="+mn-ea"/>
                      <a:cs typeface="Gen Jyuu Gothic Light" panose="02020500000000000000" charset="-120"/>
                    </a:rPr>
                    <a:t>最具影響力的分類方法之一</a:t>
                  </a:r>
                </a:p>
              </p:txBody>
            </p:sp>
            <p:pic>
              <p:nvPicPr>
                <p:cNvPr id="144" name="圖片 143">
                  <a:extLst>
                    <a:ext uri="{FF2B5EF4-FFF2-40B4-BE49-F238E27FC236}">
                      <a16:creationId xmlns:a16="http://schemas.microsoft.com/office/drawing/2014/main" id="{946691A8-CB64-49E0-B1B7-59BE90090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706674" flipH="1">
                  <a:off x="4208524" y="1971607"/>
                  <a:ext cx="561153" cy="561153"/>
                </a:xfrm>
                <a:prstGeom prst="rect">
                  <a:avLst/>
                </a:prstGeom>
              </p:spPr>
            </p:pic>
          </p:grp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3AE0729B-4B64-421C-AAF5-6279B4A8195E}"/>
                  </a:ext>
                </a:extLst>
              </p:cNvPr>
              <p:cNvSpPr txBox="1"/>
              <p:nvPr/>
            </p:nvSpPr>
            <p:spPr>
              <a:xfrm>
                <a:off x="1655283" y="6123399"/>
                <a:ext cx="423705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644132"/>
                    </a:solidFill>
                    <a:latin typeface="+mj-ea"/>
                    <a:ea typeface="+mj-ea"/>
                    <a:cs typeface="Gen Jyuu Gothic Light" panose="020B0103020203020207" pitchFamily="34" charset="-120"/>
                  </a:rPr>
                  <a:t>來源：情緒輪盤 </a:t>
                </a:r>
                <a:r>
                  <a:rPr lang="en-US" altLang="zh-TW" sz="2000" dirty="0">
                    <a:solidFill>
                      <a:srgbClr val="644132"/>
                    </a:solidFill>
                    <a:latin typeface="+mj-ea"/>
                    <a:ea typeface="+mj-ea"/>
                    <a:cs typeface="Gen Jyuu Gothic Light" panose="020B0103020203020207" pitchFamily="34" charset="-120"/>
                  </a:rPr>
                  <a:t>-</a:t>
                </a:r>
                <a:r>
                  <a:rPr lang="zh-TW" altLang="en-US" sz="2000" dirty="0">
                    <a:solidFill>
                      <a:srgbClr val="644132"/>
                    </a:solidFill>
                    <a:latin typeface="+mj-ea"/>
                    <a:ea typeface="+mj-ea"/>
                    <a:cs typeface="Gen Jyuu Gothic Light" panose="020B0103020203020207" pitchFamily="34" charset="-120"/>
                  </a:rPr>
                  <a:t> 羅伯特</a:t>
                </a:r>
                <a:r>
                  <a:rPr lang="en-US" altLang="zh-TW" sz="2000" dirty="0">
                    <a:solidFill>
                      <a:srgbClr val="644132"/>
                    </a:solidFill>
                    <a:latin typeface="+mj-ea"/>
                    <a:ea typeface="+mj-ea"/>
                    <a:cs typeface="Gen Jyuu Gothic Light" panose="020B0103020203020207" pitchFamily="34" charset="-120"/>
                  </a:rPr>
                  <a:t>·</a:t>
                </a:r>
                <a:r>
                  <a:rPr lang="zh-TW" altLang="en-US" sz="2000" dirty="0">
                    <a:solidFill>
                      <a:srgbClr val="644132"/>
                    </a:solidFill>
                    <a:latin typeface="+mj-ea"/>
                    <a:ea typeface="+mj-ea"/>
                    <a:cs typeface="Gen Jyuu Gothic Light" panose="020B0103020203020207" pitchFamily="34" charset="-120"/>
                  </a:rPr>
                  <a:t>普拉奇克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F4ACC7AC-E36E-4C48-A703-F894FC1C099E}"/>
              </a:ext>
            </a:extLst>
          </p:cNvPr>
          <p:cNvSpPr/>
          <p:nvPr/>
        </p:nvSpPr>
        <p:spPr>
          <a:xfrm>
            <a:off x="189430" y="1096790"/>
            <a:ext cx="4238689" cy="1700262"/>
          </a:xfrm>
          <a:prstGeom prst="roundRect">
            <a:avLst>
              <a:gd name="adj" fmla="val 50000"/>
            </a:avLst>
          </a:prstGeom>
          <a:solidFill>
            <a:srgbClr val="C5E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rtl="0" eaLnBrk="0" hangingPunct="0">
              <a:spcBef>
                <a:spcPts val="0"/>
              </a:spcBef>
              <a:spcAft>
                <a:spcPts val="0"/>
              </a:spcAft>
            </a:pPr>
            <a:r>
              <a:rPr lang="zh-TW" altLang="en-US" sz="180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我好累，站在頂樓上的我越來越覺得這個世界都不理解我，我想</a:t>
            </a:r>
            <a:r>
              <a:rPr lang="en-US" altLang="zh-TW" sz="180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..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我要找個地方休息一輩子了，也許從這裡跳下去就能解決一切了</a:t>
            </a:r>
            <a:endParaRPr lang="zh-TW" altLang="en-US" sz="1800" dirty="0">
              <a:effectLst/>
              <a:latin typeface="+mj-ea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676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系統架構 </a:t>
            </a:r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- 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嚴重程度分級通知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報告人：李姍珊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13</a:t>
            </a:fld>
            <a:endParaRPr lang="zh-TW" altLang="en-US">
              <a:latin typeface="+mj-ea"/>
              <a:ea typeface="+mj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6120217-FF0F-4EEE-A424-D0F5E006BBF7}"/>
              </a:ext>
            </a:extLst>
          </p:cNvPr>
          <p:cNvGrpSpPr/>
          <p:nvPr/>
        </p:nvGrpSpPr>
        <p:grpSpPr>
          <a:xfrm>
            <a:off x="389523" y="3243507"/>
            <a:ext cx="1364030" cy="1710710"/>
            <a:chOff x="389523" y="2741551"/>
            <a:chExt cx="1364030" cy="1710710"/>
          </a:xfrm>
        </p:grpSpPr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B6CE9FDA-D0CA-4E20-BDB6-F94FA36DE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23" y="2741551"/>
              <a:ext cx="1364029" cy="137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2A829D3-D1B0-4405-85AB-2CABE000D1C7}"/>
                </a:ext>
              </a:extLst>
            </p:cNvPr>
            <p:cNvSpPr txBox="1"/>
            <p:nvPr/>
          </p:nvSpPr>
          <p:spPr>
            <a:xfrm>
              <a:off x="389523" y="4082929"/>
              <a:ext cx="13640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0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學生</a:t>
              </a:r>
              <a:endParaRPr lang="zh-TW" altLang="en-US" dirty="0">
                <a:latin typeface="+mj-ea"/>
                <a:ea typeface="+mj-ea"/>
              </a:endParaRPr>
            </a:p>
          </p:txBody>
        </p:sp>
      </p:grpSp>
      <p:pic>
        <p:nvPicPr>
          <p:cNvPr id="3096" name="Picture 24">
            <a:extLst>
              <a:ext uri="{FF2B5EF4-FFF2-40B4-BE49-F238E27FC236}">
                <a16:creationId xmlns:a16="http://schemas.microsoft.com/office/drawing/2014/main" id="{9D31C12F-082A-43CA-A7F5-2AA94973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18" y="4848017"/>
            <a:ext cx="913236" cy="9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E70089E5-CE9A-46AF-BDE8-3712B5C6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82" y="2573431"/>
            <a:ext cx="1275796" cy="1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4274A5C9-6744-440D-B69E-C93625D4397F}"/>
              </a:ext>
            </a:extLst>
          </p:cNvPr>
          <p:cNvGrpSpPr/>
          <p:nvPr/>
        </p:nvGrpSpPr>
        <p:grpSpPr>
          <a:xfrm>
            <a:off x="7763882" y="784802"/>
            <a:ext cx="1204287" cy="1804776"/>
            <a:chOff x="8202032" y="784802"/>
            <a:chExt cx="1204287" cy="1804776"/>
          </a:xfrm>
        </p:grpSpPr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97142276-A15F-4919-AD75-B9BA270A2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2032" y="784802"/>
              <a:ext cx="1204287" cy="151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796A964-D430-41BD-B27A-2E634E519D3B}"/>
                </a:ext>
              </a:extLst>
            </p:cNvPr>
            <p:cNvSpPr txBox="1"/>
            <p:nvPr/>
          </p:nvSpPr>
          <p:spPr>
            <a:xfrm>
              <a:off x="8368945" y="2220246"/>
              <a:ext cx="9419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0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資料庫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0CD167D-7AA0-4B68-9C02-808F003CB958}"/>
              </a:ext>
            </a:extLst>
          </p:cNvPr>
          <p:cNvGrpSpPr/>
          <p:nvPr/>
        </p:nvGrpSpPr>
        <p:grpSpPr>
          <a:xfrm>
            <a:off x="7416456" y="4025022"/>
            <a:ext cx="4922989" cy="1317587"/>
            <a:chOff x="7416456" y="4025022"/>
            <a:chExt cx="4922989" cy="131758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048F3B0-A7EB-4B0A-887B-E4BD2EF7F372}"/>
                </a:ext>
              </a:extLst>
            </p:cNvPr>
            <p:cNvGrpSpPr/>
            <p:nvPr/>
          </p:nvGrpSpPr>
          <p:grpSpPr>
            <a:xfrm>
              <a:off x="7416456" y="4025022"/>
              <a:ext cx="1899138" cy="1317587"/>
              <a:chOff x="7854606" y="4025022"/>
              <a:chExt cx="1899138" cy="1317587"/>
            </a:xfrm>
          </p:grpSpPr>
          <p:pic>
            <p:nvPicPr>
              <p:cNvPr id="3102" name="Picture 30">
                <a:extLst>
                  <a:ext uri="{FF2B5EF4-FFF2-40B4-BE49-F238E27FC236}">
                    <a16:creationId xmlns:a16="http://schemas.microsoft.com/office/drawing/2014/main" id="{FE595E9E-168A-4433-95E7-AABFD6C5B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3541" y="4025022"/>
                <a:ext cx="1204287" cy="1054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3838A94-1B0B-4518-873D-2FCF48825885}"/>
                  </a:ext>
                </a:extLst>
              </p:cNvPr>
              <p:cNvSpPr txBox="1"/>
              <p:nvPr/>
            </p:nvSpPr>
            <p:spPr>
              <a:xfrm>
                <a:off x="7854606" y="4973277"/>
                <a:ext cx="1899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TW" altLang="en-US" sz="18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個案管理師</a:t>
                </a:r>
                <a:endParaRPr lang="zh-TW" altLang="en-US" b="0" dirty="0"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DA07A2DB-3673-4A50-9C2E-E4167DDE56BF}"/>
                </a:ext>
              </a:extLst>
            </p:cNvPr>
            <p:cNvSpPr txBox="1"/>
            <p:nvPr/>
          </p:nvSpPr>
          <p:spPr>
            <a:xfrm>
              <a:off x="9039678" y="4597302"/>
              <a:ext cx="32997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1" i="0" u="none" strike="noStrike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三、四級</a:t>
              </a:r>
              <a:r>
                <a:rPr lang="zh-TW" altLang="en-US" sz="1800" b="0" i="0" u="none" strike="noStrike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狀態皆會收到通知</a:t>
              </a:r>
              <a:endParaRPr lang="zh-TW" altLang="en-US" b="0" dirty="0"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86410B6-1AA5-41E2-ABCD-75B9E8E63DEA}"/>
              </a:ext>
            </a:extLst>
          </p:cNvPr>
          <p:cNvGrpSpPr/>
          <p:nvPr/>
        </p:nvGrpSpPr>
        <p:grpSpPr>
          <a:xfrm>
            <a:off x="7815651" y="5343061"/>
            <a:ext cx="4022781" cy="1335733"/>
            <a:chOff x="7815651" y="5343061"/>
            <a:chExt cx="4022781" cy="1335733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BEE263D-DD1D-4B93-A4BD-9981FF6EF62C}"/>
                </a:ext>
              </a:extLst>
            </p:cNvPr>
            <p:cNvSpPr txBox="1"/>
            <p:nvPr/>
          </p:nvSpPr>
          <p:spPr>
            <a:xfrm>
              <a:off x="9076182" y="5730223"/>
              <a:ext cx="27622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0" i="0" u="none" strike="noStrike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僅有</a:t>
              </a:r>
              <a:r>
                <a:rPr lang="zh-TW" altLang="en-US" sz="1800" b="1" i="0" u="none" strike="noStrike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四級狀態</a:t>
              </a:r>
              <a:r>
                <a:rPr lang="zh-TW" altLang="en-US" sz="1800" b="0" i="0" u="none" strike="noStrike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會收到通知</a:t>
              </a:r>
              <a:endParaRPr lang="zh-TW" altLang="en-US" b="0" dirty="0">
                <a:effectLst/>
                <a:latin typeface="+mj-ea"/>
                <a:ea typeface="+mj-ea"/>
              </a:endParaRP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37DB3BC-151A-4ECA-B9AB-5BFDF8D5DE9D}"/>
                </a:ext>
              </a:extLst>
            </p:cNvPr>
            <p:cNvGrpSpPr/>
            <p:nvPr/>
          </p:nvGrpSpPr>
          <p:grpSpPr>
            <a:xfrm>
              <a:off x="7815651" y="5343061"/>
              <a:ext cx="1232409" cy="1335733"/>
              <a:chOff x="7815651" y="5343061"/>
              <a:chExt cx="1232409" cy="1335733"/>
            </a:xfrm>
          </p:grpSpPr>
          <p:pic>
            <p:nvPicPr>
              <p:cNvPr id="40" name="Picture 30">
                <a:extLst>
                  <a:ext uri="{FF2B5EF4-FFF2-40B4-BE49-F238E27FC236}">
                    <a16:creationId xmlns:a16="http://schemas.microsoft.com/office/drawing/2014/main" id="{C6518878-08AE-4774-915F-83D5D7F6A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3773" y="5343061"/>
                <a:ext cx="1204287" cy="1054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6D46E95C-1465-49C8-985D-41A5729325CB}"/>
                  </a:ext>
                </a:extLst>
              </p:cNvPr>
              <p:cNvSpPr txBox="1"/>
              <p:nvPr/>
            </p:nvSpPr>
            <p:spPr>
              <a:xfrm>
                <a:off x="7815651" y="6309462"/>
                <a:ext cx="1195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TW" altLang="en-US" sz="18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諮商師</a:t>
                </a:r>
                <a:endParaRPr lang="zh-TW" altLang="en-US" b="0" dirty="0">
                  <a:effectLst/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332EAC0-0DE2-44E0-B50F-EE62C455374A}"/>
              </a:ext>
            </a:extLst>
          </p:cNvPr>
          <p:cNvGrpSpPr/>
          <p:nvPr/>
        </p:nvGrpSpPr>
        <p:grpSpPr>
          <a:xfrm>
            <a:off x="1753552" y="1532797"/>
            <a:ext cx="5121891" cy="2639153"/>
            <a:chOff x="1753552" y="1532797"/>
            <a:chExt cx="5121891" cy="2639153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4E0496A-A194-4698-9353-AC9BBC21AE61}"/>
                </a:ext>
              </a:extLst>
            </p:cNvPr>
            <p:cNvGrpSpPr/>
            <p:nvPr/>
          </p:nvGrpSpPr>
          <p:grpSpPr>
            <a:xfrm>
              <a:off x="4976305" y="1532797"/>
              <a:ext cx="1899138" cy="1710710"/>
              <a:chOff x="5414455" y="1532797"/>
              <a:chExt cx="1899138" cy="1710710"/>
            </a:xfrm>
          </p:grpSpPr>
          <p:pic>
            <p:nvPicPr>
              <p:cNvPr id="3094" name="Picture 22">
                <a:extLst>
                  <a:ext uri="{FF2B5EF4-FFF2-40B4-BE49-F238E27FC236}">
                    <a16:creationId xmlns:a16="http://schemas.microsoft.com/office/drawing/2014/main" id="{3561EB3D-E3F4-4138-922F-FC9A79875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6738" y="1532797"/>
                <a:ext cx="1574572" cy="13748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81CA1B0-64BD-4A14-A745-26CDBD96EF14}"/>
                  </a:ext>
                </a:extLst>
              </p:cNvPr>
              <p:cNvSpPr txBox="1"/>
              <p:nvPr/>
            </p:nvSpPr>
            <p:spPr>
              <a:xfrm>
                <a:off x="5414455" y="2874175"/>
                <a:ext cx="1899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TW" altLang="en-US" sz="1800" b="0" i="0" u="none" strike="noStrike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後端伺服器</a:t>
                </a:r>
                <a:endParaRPr lang="zh-TW" altLang="en-US" b="0" dirty="0">
                  <a:effectLst/>
                  <a:latin typeface="+mj-ea"/>
                  <a:ea typeface="+mj-ea"/>
                </a:endParaRPr>
              </a:p>
            </p:txBody>
          </p:sp>
        </p:grp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A39345B5-39ED-46E0-AA5E-544980DB476D}"/>
                </a:ext>
              </a:extLst>
            </p:cNvPr>
            <p:cNvCxnSpPr/>
            <p:nvPr/>
          </p:nvCxnSpPr>
          <p:spPr>
            <a:xfrm flipV="1">
              <a:off x="1753552" y="2589578"/>
              <a:ext cx="3385036" cy="15823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AC170D8-532C-4C00-ADEF-30766A81A38D}"/>
              </a:ext>
            </a:extLst>
          </p:cNvPr>
          <p:cNvCxnSpPr>
            <a:cxnSpLocks/>
          </p:cNvCxnSpPr>
          <p:nvPr/>
        </p:nvCxnSpPr>
        <p:spPr>
          <a:xfrm flipV="1">
            <a:off x="6455318" y="1871853"/>
            <a:ext cx="1213159" cy="639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058DE42-8D6B-494C-B079-BA271122B8DD}"/>
              </a:ext>
            </a:extLst>
          </p:cNvPr>
          <p:cNvCxnSpPr>
            <a:cxnSpLocks/>
          </p:cNvCxnSpPr>
          <p:nvPr/>
        </p:nvCxnSpPr>
        <p:spPr>
          <a:xfrm flipH="1" flipV="1">
            <a:off x="6455318" y="2595662"/>
            <a:ext cx="1213159" cy="639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6E52E6E6-8534-44E9-8CD1-16082C0A7FCF}"/>
              </a:ext>
            </a:extLst>
          </p:cNvPr>
          <p:cNvCxnSpPr>
            <a:cxnSpLocks/>
          </p:cNvCxnSpPr>
          <p:nvPr/>
        </p:nvCxnSpPr>
        <p:spPr>
          <a:xfrm flipV="1">
            <a:off x="6455318" y="4618800"/>
            <a:ext cx="1213159" cy="639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36AD938-900C-4FBC-948B-ED739EFD0586}"/>
              </a:ext>
            </a:extLst>
          </p:cNvPr>
          <p:cNvCxnSpPr>
            <a:cxnSpLocks/>
          </p:cNvCxnSpPr>
          <p:nvPr/>
        </p:nvCxnSpPr>
        <p:spPr>
          <a:xfrm flipH="1" flipV="1">
            <a:off x="6455318" y="5342609"/>
            <a:ext cx="1213159" cy="639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92085AE-2D7A-413A-A0DC-DB74BE4495D8}"/>
              </a:ext>
            </a:extLst>
          </p:cNvPr>
          <p:cNvCxnSpPr>
            <a:cxnSpLocks/>
          </p:cNvCxnSpPr>
          <p:nvPr/>
        </p:nvCxnSpPr>
        <p:spPr>
          <a:xfrm>
            <a:off x="5925874" y="3265941"/>
            <a:ext cx="0" cy="15036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927359C-2A1F-4255-B46F-94E6A13D2202}"/>
              </a:ext>
            </a:extLst>
          </p:cNvPr>
          <p:cNvSpPr/>
          <p:nvPr/>
        </p:nvSpPr>
        <p:spPr>
          <a:xfrm flipV="1">
            <a:off x="798235" y="2651514"/>
            <a:ext cx="726156" cy="502783"/>
          </a:xfrm>
          <a:prstGeom prst="triangle">
            <a:avLst/>
          </a:prstGeom>
          <a:solidFill>
            <a:srgbClr val="C5E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320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676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03.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系統架構 </a:t>
            </a:r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- 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嚴重程度分級通知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報告人：李姍珊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14</a:t>
            </a:fld>
            <a:endParaRPr lang="zh-TW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974984-CE65-4BF5-AC34-482136E7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3" y="1530435"/>
            <a:ext cx="11418847" cy="4340054"/>
          </a:xfrm>
          <a:prstGeom prst="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2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04.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r>
              <a:rPr lang="zh-CN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操作預覽</a:t>
            </a:r>
            <a:endParaRPr lang="en-US" altLang="zh-CN" sz="60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  <a:p>
            <a:pPr algn="ctr"/>
            <a:r>
              <a:rPr lang="en-US" altLang="zh-TW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- </a:t>
            </a:r>
            <a:r>
              <a:rPr lang="zh-CN" altLang="en-US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學生 </a:t>
            </a:r>
            <a:r>
              <a:rPr lang="en-US" altLang="zh-TW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&amp; </a:t>
            </a:r>
            <a:r>
              <a:rPr lang="zh-CN" altLang="en-US" sz="24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個案管理師</a:t>
            </a:r>
            <a:endParaRPr lang="zh-TW" altLang="en-US" sz="24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27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報告人：楊玉珊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16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9523" y="325396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04.</a:t>
            </a:r>
            <a:r>
              <a:rPr lang="zh-CN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操作預覽 </a:t>
            </a:r>
            <a:r>
              <a:rPr lang="en-US" altLang="zh-CN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– </a:t>
            </a:r>
            <a:r>
              <a:rPr lang="zh-CN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學生</a:t>
            </a:r>
            <a:endParaRPr lang="zh-TW" altLang="en-US" sz="36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D65C73B-870A-47FC-B71D-BEC07B9F3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"/>
          <a:stretch/>
        </p:blipFill>
        <p:spPr>
          <a:xfrm>
            <a:off x="955791" y="941563"/>
            <a:ext cx="10202747" cy="577991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613E49F-D324-49C7-A114-1336C516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91" y="941545"/>
            <a:ext cx="10202747" cy="5779911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0E17ED-88AE-4C4F-8A01-7969678F6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8"/>
          <a:stretch/>
        </p:blipFill>
        <p:spPr>
          <a:xfrm>
            <a:off x="955791" y="941546"/>
            <a:ext cx="10202746" cy="5779910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A36C688-48AF-4844-A220-A6D795328C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0"/>
          <a:stretch/>
        </p:blipFill>
        <p:spPr>
          <a:xfrm>
            <a:off x="955790" y="941546"/>
            <a:ext cx="10202745" cy="5779910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805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報告人：楊玉珊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17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9523" y="325396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P Medium" panose="02020500000000000000" charset="-120"/>
              </a:rPr>
              <a:t>04.</a:t>
            </a:r>
            <a:r>
              <a:rPr lang="zh-CN" altLang="en-US" sz="3600" dirty="0">
                <a:solidFill>
                  <a:srgbClr val="644132"/>
                </a:solidFill>
                <a:latin typeface="+mj-ea"/>
                <a:ea typeface="+mj-ea"/>
                <a:cs typeface="Gen Jyuu Gothic P Medium" panose="02020500000000000000" charset="-120"/>
              </a:rPr>
              <a:t>操作預覽 </a:t>
            </a:r>
            <a:r>
              <a:rPr lang="en-US" altLang="zh-CN" sz="3600" dirty="0">
                <a:solidFill>
                  <a:srgbClr val="644132"/>
                </a:solidFill>
                <a:latin typeface="+mj-ea"/>
                <a:ea typeface="+mj-ea"/>
                <a:cs typeface="Gen Jyuu Gothic P Medium" panose="02020500000000000000" charset="-120"/>
              </a:rPr>
              <a:t>– </a:t>
            </a:r>
            <a:r>
              <a:rPr lang="zh-CN" altLang="en-US" sz="3600" dirty="0">
                <a:solidFill>
                  <a:srgbClr val="644132"/>
                </a:solidFill>
                <a:latin typeface="+mj-ea"/>
                <a:ea typeface="+mj-ea"/>
                <a:cs typeface="Gen Jyuu Gothic P Medium" panose="02020500000000000000" charset="-120"/>
              </a:rPr>
              <a:t>個案管理師</a:t>
            </a:r>
            <a:endParaRPr lang="zh-TW" altLang="en-US" sz="3600" dirty="0">
              <a:solidFill>
                <a:srgbClr val="644132"/>
              </a:solidFill>
              <a:latin typeface="+mj-ea"/>
              <a:ea typeface="+mj-ea"/>
              <a:cs typeface="Gen Jyuu Gothic P Medium" panose="020205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3D675F-9674-4590-A045-9FAB7B21D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"/>
          <a:stretch/>
        </p:blipFill>
        <p:spPr>
          <a:xfrm>
            <a:off x="1012435" y="934757"/>
            <a:ext cx="10157159" cy="577424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9C11BC-CF74-4024-BF75-C588E6CB1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017"/>
          <a:stretch/>
        </p:blipFill>
        <p:spPr>
          <a:xfrm>
            <a:off x="1012435" y="928960"/>
            <a:ext cx="10157159" cy="577424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0515B3-C471-4FC3-8297-14C81AC0E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32" y="933165"/>
            <a:ext cx="10153062" cy="5770037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8E6B58A-50BF-4258-8E06-06019FADA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36" y="933165"/>
            <a:ext cx="10167130" cy="5777426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2042E98-319D-472E-B82D-0EC1B1B16D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92"/>
          <a:stretch/>
        </p:blipFill>
        <p:spPr>
          <a:xfrm>
            <a:off x="1012434" y="927369"/>
            <a:ext cx="10163034" cy="5770038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05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31785" y="2939168"/>
            <a:ext cx="4328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05.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測試回饋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48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7">
            <a:extLst>
              <a:ext uri="{FF2B5EF4-FFF2-40B4-BE49-F238E27FC236}">
                <a16:creationId xmlns:a16="http://schemas.microsoft.com/office/drawing/2014/main" id="{4E1E0BF1-379C-4D08-89BF-28E4182ECA52}"/>
              </a:ext>
            </a:extLst>
          </p:cNvPr>
          <p:cNvSpPr/>
          <p:nvPr/>
        </p:nvSpPr>
        <p:spPr>
          <a:xfrm>
            <a:off x="10466832" y="1535517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CFB2843-B18F-4B57-A570-3BE08401ACB8}"/>
              </a:ext>
            </a:extLst>
          </p:cNvPr>
          <p:cNvSpPr/>
          <p:nvPr/>
        </p:nvSpPr>
        <p:spPr>
          <a:xfrm>
            <a:off x="7040664" y="584895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2AE37DD-DF73-4D21-A141-3AABC52EDEEB}"/>
              </a:ext>
            </a:extLst>
          </p:cNvPr>
          <p:cNvSpPr/>
          <p:nvPr/>
        </p:nvSpPr>
        <p:spPr>
          <a:xfrm rot="10288071">
            <a:off x="859151" y="5442096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7AA00F0-B2EA-43AC-9217-4C566A70443A}"/>
              </a:ext>
            </a:extLst>
          </p:cNvPr>
          <p:cNvSpPr/>
          <p:nvPr/>
        </p:nvSpPr>
        <p:spPr>
          <a:xfrm rot="11311929" flipV="1">
            <a:off x="10659893" y="4861792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072C1899-B174-4948-A927-1EEFCD1ED2FD}"/>
              </a:ext>
            </a:extLst>
          </p:cNvPr>
          <p:cNvSpPr/>
          <p:nvPr/>
        </p:nvSpPr>
        <p:spPr>
          <a:xfrm rot="19800000">
            <a:off x="4656643" y="1076221"/>
            <a:ext cx="1107295" cy="373428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89523" y="325396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測試回饋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19</a:t>
            </a:fld>
            <a:endParaRPr lang="zh-TW" altLang="en-US">
              <a:latin typeface="+mj-ea"/>
              <a:ea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45AF4F-563A-468A-84EE-24BEDFA65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99" y="1393042"/>
            <a:ext cx="6102712" cy="4577034"/>
          </a:xfrm>
          <a:prstGeom prst="rect">
            <a:avLst/>
          </a:prstGeom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CDADE42-8C33-44B8-925C-26AB59B94B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93" y="3908778"/>
            <a:ext cx="2983478" cy="2061298"/>
          </a:xfrm>
          <a:prstGeom prst="rect">
            <a:avLst/>
          </a:prstGeom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120422-055A-41B5-9C72-6E7AC27C9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93" y="1393042"/>
            <a:ext cx="2983478" cy="2345833"/>
          </a:xfrm>
          <a:prstGeom prst="rect">
            <a:avLst/>
          </a:prstGeom>
          <a:ln>
            <a:noFill/>
          </a:ln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B7E32D9A-89A6-4556-9650-E34924A57DC6}"/>
              </a:ext>
            </a:extLst>
          </p:cNvPr>
          <p:cNvSpPr/>
          <p:nvPr/>
        </p:nvSpPr>
        <p:spPr>
          <a:xfrm>
            <a:off x="618770" y="2783541"/>
            <a:ext cx="376183" cy="373902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261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11458720" y="1924995"/>
            <a:ext cx="523875" cy="520700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sp>
        <p:nvSpPr>
          <p:cNvPr id="5" name="object 18"/>
          <p:cNvSpPr/>
          <p:nvPr/>
        </p:nvSpPr>
        <p:spPr>
          <a:xfrm rot="19951633">
            <a:off x="9214413" y="33068"/>
            <a:ext cx="1948814" cy="657225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889427" y="483492"/>
            <a:ext cx="10325761" cy="5891017"/>
            <a:chOff x="889427" y="576924"/>
            <a:chExt cx="10325761" cy="5891017"/>
          </a:xfrm>
        </p:grpSpPr>
        <p:sp>
          <p:nvSpPr>
            <p:cNvPr id="43" name="文字方塊 42"/>
            <p:cNvSpPr txBox="1"/>
            <p:nvPr/>
          </p:nvSpPr>
          <p:spPr>
            <a:xfrm>
              <a:off x="889427" y="576924"/>
              <a:ext cx="146706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000" dirty="0">
                  <a:solidFill>
                    <a:srgbClr val="644132"/>
                  </a:solidFill>
                  <a:latin typeface="+mj-ea"/>
                  <a:ea typeface="+mj-ea"/>
                  <a:cs typeface="Gen Jyuu Gothic Medium" panose="020B0402020203020207" pitchFamily="34" charset="-120"/>
                </a:rPr>
                <a:t>目錄</a:t>
              </a:r>
            </a:p>
          </p:txBody>
        </p:sp>
        <p:grpSp>
          <p:nvGrpSpPr>
            <p:cNvPr id="44" name="群組 43"/>
            <p:cNvGrpSpPr/>
            <p:nvPr/>
          </p:nvGrpSpPr>
          <p:grpSpPr>
            <a:xfrm>
              <a:off x="1016427" y="1712986"/>
              <a:ext cx="10198761" cy="4754955"/>
              <a:chOff x="1016428" y="2368576"/>
              <a:chExt cx="10198761" cy="4754955"/>
            </a:xfrm>
          </p:grpSpPr>
          <p:grpSp>
            <p:nvGrpSpPr>
              <p:cNvPr id="45" name="群組 44"/>
              <p:cNvGrpSpPr/>
              <p:nvPr/>
            </p:nvGrpSpPr>
            <p:grpSpPr>
              <a:xfrm>
                <a:off x="1016428" y="2379080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8" name="文字方塊 57"/>
                <p:cNvSpPr txBox="1"/>
                <p:nvPr/>
              </p:nvSpPr>
              <p:spPr>
                <a:xfrm>
                  <a:off x="1217191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01.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 </a:t>
                  </a:r>
                  <a:r>
                    <a:rPr lang="zh-CN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研究動機</a:t>
                  </a:r>
                  <a:endParaRPr lang="zh-TW" altLang="en-US" sz="3600" dirty="0">
                    <a:solidFill>
                      <a:srgbClr val="644132"/>
                    </a:solidFill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6" name="群組 45"/>
              <p:cNvGrpSpPr/>
              <p:nvPr/>
            </p:nvGrpSpPr>
            <p:grpSpPr>
              <a:xfrm>
                <a:off x="6226094" y="2368576"/>
                <a:ext cx="4989095" cy="1423737"/>
                <a:chOff x="996619" y="2005263"/>
                <a:chExt cx="4989095" cy="1423737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996619" y="2005263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6" name="文字方塊 55"/>
                <p:cNvSpPr txBox="1"/>
                <p:nvPr/>
              </p:nvSpPr>
              <p:spPr>
                <a:xfrm>
                  <a:off x="1217191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04.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 </a:t>
                  </a:r>
                  <a:r>
                    <a:rPr lang="zh-CN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操作預覽</a:t>
                  </a:r>
                  <a:endParaRPr lang="zh-TW" altLang="en-US" sz="3600" dirty="0">
                    <a:solidFill>
                      <a:srgbClr val="644132"/>
                    </a:solidFill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7" name="群組 46"/>
              <p:cNvGrpSpPr/>
              <p:nvPr/>
            </p:nvGrpSpPr>
            <p:grpSpPr>
              <a:xfrm>
                <a:off x="1016428" y="4040770"/>
                <a:ext cx="10198761" cy="3082761"/>
                <a:chOff x="-4213046" y="2002584"/>
                <a:chExt cx="10198761" cy="3082761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996620" y="2002584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2" name="文字方塊 51"/>
                <p:cNvSpPr txBox="1"/>
                <p:nvPr/>
              </p:nvSpPr>
              <p:spPr>
                <a:xfrm>
                  <a:off x="1166503" y="2389953"/>
                  <a:ext cx="27767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756000"/>
                  <a:r>
                    <a:rPr lang="en-US" altLang="zh-TW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05.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 </a:t>
                  </a:r>
                  <a:r>
                    <a:rPr lang="zh-CN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測試回饋</a:t>
                  </a:r>
                  <a:endParaRPr lang="en-US" altLang="zh-CN" sz="3600" dirty="0">
                    <a:solidFill>
                      <a:srgbClr val="644132"/>
                    </a:solidFill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-4213046" y="3661608"/>
                  <a:ext cx="4989095" cy="1423737"/>
                </a:xfrm>
                <a:prstGeom prst="rect">
                  <a:avLst/>
                </a:prstGeom>
                <a:solidFill>
                  <a:srgbClr val="EDE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4" name="文字方塊 53"/>
                <p:cNvSpPr txBox="1"/>
                <p:nvPr/>
              </p:nvSpPr>
              <p:spPr>
                <a:xfrm>
                  <a:off x="-3992474" y="4054322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03.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 系統架構</a:t>
                  </a: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996620" y="3661607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</p:grpSp>
          <p:grpSp>
            <p:nvGrpSpPr>
              <p:cNvPr id="48" name="群組 47"/>
              <p:cNvGrpSpPr/>
              <p:nvPr/>
            </p:nvGrpSpPr>
            <p:grpSpPr>
              <a:xfrm>
                <a:off x="1016428" y="4039437"/>
                <a:ext cx="4989095" cy="1423737"/>
                <a:chOff x="1036235" y="2001251"/>
                <a:chExt cx="4989095" cy="1423737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036235" y="2001251"/>
                  <a:ext cx="4989095" cy="142373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  <p:sp>
              <p:nvSpPr>
                <p:cNvPr id="50" name="文字方塊 49"/>
                <p:cNvSpPr txBox="1"/>
                <p:nvPr/>
              </p:nvSpPr>
              <p:spPr>
                <a:xfrm>
                  <a:off x="1256807" y="2397977"/>
                  <a:ext cx="27991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02.</a:t>
                  </a:r>
                  <a:r>
                    <a:rPr lang="zh-TW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 </a:t>
                  </a:r>
                  <a:r>
                    <a:rPr lang="zh-CN" altLang="en-US" sz="3600" dirty="0">
                      <a:solidFill>
                        <a:srgbClr val="644132"/>
                      </a:solidFill>
                      <a:latin typeface="+mj-ea"/>
                      <a:ea typeface="+mj-ea"/>
                      <a:cs typeface="Gen Jyuu Gothic Medium" panose="020B0402020203020207" pitchFamily="34" charset="-120"/>
                    </a:rPr>
                    <a:t>系統目標</a:t>
                  </a:r>
                  <a:endParaRPr lang="zh-TW" altLang="en-US" sz="3600" dirty="0">
                    <a:solidFill>
                      <a:srgbClr val="644132"/>
                    </a:solidFill>
                    <a:latin typeface="+mj-ea"/>
                    <a:ea typeface="+mj-ea"/>
                    <a:cs typeface="Gen Jyuu Gothic Medium" panose="020B0402020203020207" pitchFamily="34" charset="-120"/>
                  </a:endParaRPr>
                </a:p>
              </p:txBody>
            </p:sp>
          </p:grpSp>
        </p:grpSp>
      </p:grpSp>
      <p:sp>
        <p:nvSpPr>
          <p:cNvPr id="6" name="object 14"/>
          <p:cNvSpPr/>
          <p:nvPr/>
        </p:nvSpPr>
        <p:spPr>
          <a:xfrm rot="9402972">
            <a:off x="726469" y="5998443"/>
            <a:ext cx="735965" cy="955040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446664" y="5339473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未來展望</a:t>
            </a:r>
          </a:p>
        </p:txBody>
      </p:sp>
    </p:spTree>
    <p:extLst>
      <p:ext uri="{BB962C8B-B14F-4D97-AF65-F5344CB8AC3E}">
        <p14:creationId xmlns:p14="http://schemas.microsoft.com/office/powerpoint/2010/main" val="336257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測試回饋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20</a:t>
            </a:fld>
            <a:endParaRPr lang="zh-TW" altLang="en-US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AA282-C1E8-4225-A4CC-3E44AC90C8CC}"/>
              </a:ext>
            </a:extLst>
          </p:cNvPr>
          <p:cNvSpPr/>
          <p:nvPr/>
        </p:nvSpPr>
        <p:spPr>
          <a:xfrm>
            <a:off x="7158535" y="906965"/>
            <a:ext cx="2389796" cy="57156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5050"/>
                </a:solidFill>
                <a:latin typeface="+mj-ea"/>
                <a:ea typeface="+mj-ea"/>
              </a:rPr>
              <a:t>四級警示語</a:t>
            </a:r>
            <a:r>
              <a:rPr lang="zh-CN" altLang="en-US" sz="2800" b="1" dirty="0">
                <a:solidFill>
                  <a:schemeClr val="accent4"/>
                </a:solidFill>
                <a:latin typeface="+mj-ea"/>
                <a:ea typeface="+mj-ea"/>
              </a:rPr>
              <a:t>⚠️</a:t>
            </a:r>
            <a:endParaRPr lang="zh-TW" altLang="en-US" sz="28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DDF893-AFBD-4A5D-951D-D2A7C87E3816}"/>
              </a:ext>
            </a:extLst>
          </p:cNvPr>
          <p:cNvGrpSpPr/>
          <p:nvPr/>
        </p:nvGrpSpPr>
        <p:grpSpPr>
          <a:xfrm>
            <a:off x="1068726" y="2755104"/>
            <a:ext cx="3587608" cy="1873897"/>
            <a:chOff x="1868661" y="3841966"/>
            <a:chExt cx="3587608" cy="187389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0683675-CCC9-4DBA-881A-BD7D04DC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472" y="3841966"/>
              <a:ext cx="1113673" cy="1113673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CA79CBA-9DB2-49A1-B5F2-BE88B27D8688}"/>
                </a:ext>
              </a:extLst>
            </p:cNvPr>
            <p:cNvSpPr txBox="1"/>
            <p:nvPr/>
          </p:nvSpPr>
          <p:spPr>
            <a:xfrm>
              <a:off x="1868661" y="5192643"/>
              <a:ext cx="3587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諮商師節假日未上班</a:t>
              </a:r>
              <a:endParaRPr lang="zh-TW" altLang="en-US" sz="2800" dirty="0">
                <a:latin typeface="+mj-ea"/>
                <a:ea typeface="+mj-ea"/>
              </a:endParaRPr>
            </a:p>
          </p:txBody>
        </p:sp>
      </p:grp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A35BE8C-C844-480D-B7AE-E1D5091ADEFF}"/>
              </a:ext>
            </a:extLst>
          </p:cNvPr>
          <p:cNvSpPr/>
          <p:nvPr/>
        </p:nvSpPr>
        <p:spPr>
          <a:xfrm>
            <a:off x="4926767" y="3233188"/>
            <a:ext cx="1169233" cy="66405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D0E19EC-8331-47F5-902A-CADD280420B3}"/>
              </a:ext>
            </a:extLst>
          </p:cNvPr>
          <p:cNvGrpSpPr/>
          <p:nvPr/>
        </p:nvGrpSpPr>
        <p:grpSpPr>
          <a:xfrm>
            <a:off x="6366841" y="2017611"/>
            <a:ext cx="4628096" cy="1547603"/>
            <a:chOff x="7096036" y="1660419"/>
            <a:chExt cx="4628096" cy="154760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4285E38-A242-4C76-89DD-709648FB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036" y="2043113"/>
              <a:ext cx="791694" cy="791694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E1A8564-8C75-4946-846E-FDA98516B3BF}"/>
                </a:ext>
              </a:extLst>
            </p:cNvPr>
            <p:cNvSpPr txBox="1"/>
            <p:nvPr/>
          </p:nvSpPr>
          <p:spPr>
            <a:xfrm>
              <a:off x="8158163" y="1660419"/>
              <a:ext cx="3565969" cy="1547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zh-CN" altLang="en-US" sz="2400" b="1" dirty="0">
                  <a:latin typeface="+mj-ea"/>
                  <a:ea typeface="+mj-ea"/>
                </a:rPr>
                <a:t>生命專線</a:t>
              </a:r>
              <a:endParaRPr lang="en-US" altLang="zh-CN" sz="2400" b="1" dirty="0">
                <a:latin typeface="+mj-ea"/>
                <a:ea typeface="+mj-ea"/>
              </a:endParaRPr>
            </a:p>
            <a:p>
              <a:pPr marL="342900" indent="-342900">
                <a:lnSpc>
                  <a:spcPts val="288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+mj-ea"/>
                  <a:ea typeface="+mj-ea"/>
                </a:rPr>
                <a:t>衛生福利部安心專線 </a:t>
              </a:r>
              <a:r>
                <a:rPr lang="en-US" altLang="zh-TW" sz="2000" dirty="0">
                  <a:latin typeface="+mj-ea"/>
                  <a:ea typeface="+mj-ea"/>
                </a:rPr>
                <a:t>1925</a:t>
              </a:r>
            </a:p>
            <a:p>
              <a:pPr marL="342900" indent="-342900">
                <a:lnSpc>
                  <a:spcPts val="288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+mj-ea"/>
                  <a:ea typeface="+mj-ea"/>
                </a:rPr>
                <a:t>生命線專線 </a:t>
              </a:r>
              <a:r>
                <a:rPr lang="en-US" altLang="zh-TW" sz="2000" dirty="0">
                  <a:latin typeface="+mj-ea"/>
                  <a:ea typeface="+mj-ea"/>
                </a:rPr>
                <a:t>1995</a:t>
              </a:r>
            </a:p>
            <a:p>
              <a:pPr marL="342900" indent="-342900">
                <a:lnSpc>
                  <a:spcPts val="288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+mj-ea"/>
                  <a:ea typeface="+mj-ea"/>
                </a:rPr>
                <a:t>張老師生命專線 </a:t>
              </a:r>
              <a:r>
                <a:rPr lang="en-US" altLang="zh-TW" sz="2000" dirty="0">
                  <a:latin typeface="+mj-ea"/>
                  <a:ea typeface="+mj-ea"/>
                </a:rPr>
                <a:t>1980</a:t>
              </a:r>
              <a:endParaRPr lang="zh-TW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92C097A-4E35-4E6E-A45B-3B023F9B8178}"/>
              </a:ext>
            </a:extLst>
          </p:cNvPr>
          <p:cNvGrpSpPr/>
          <p:nvPr/>
        </p:nvGrpSpPr>
        <p:grpSpPr>
          <a:xfrm>
            <a:off x="6366841" y="4463987"/>
            <a:ext cx="4063034" cy="791694"/>
            <a:chOff x="6366841" y="4463987"/>
            <a:chExt cx="4063034" cy="79169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0336909-B967-4166-ACC0-425AFB9D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841" y="4463987"/>
              <a:ext cx="791694" cy="791694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9E20FA5-7096-4187-98F1-E5225682BCA7}"/>
                </a:ext>
              </a:extLst>
            </p:cNvPr>
            <p:cNvSpPr txBox="1"/>
            <p:nvPr/>
          </p:nvSpPr>
          <p:spPr>
            <a:xfrm>
              <a:off x="7428968" y="4629001"/>
              <a:ext cx="3000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ea"/>
                  <a:ea typeface="+mj-ea"/>
                </a:rPr>
                <a:t>家人陪同就醫</a:t>
              </a:r>
              <a:endParaRPr lang="zh-TW" altLang="en-US" sz="24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2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05.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測試回饋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21</a:t>
            </a:fld>
            <a:endParaRPr lang="zh-TW" altLang="en-US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BA9555-F054-4F63-AB79-AA4A874D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7" y="1181185"/>
            <a:ext cx="10955145" cy="5175165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813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8" y="2921169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06.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未來展望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0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未來展望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23</a:t>
            </a:fld>
            <a:endParaRPr lang="zh-TW" altLang="en-US">
              <a:latin typeface="+mn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C402A7D-33A7-4BBE-945C-4C85734FB5A6}"/>
              </a:ext>
            </a:extLst>
          </p:cNvPr>
          <p:cNvGrpSpPr/>
          <p:nvPr/>
        </p:nvGrpSpPr>
        <p:grpSpPr>
          <a:xfrm>
            <a:off x="751283" y="1812124"/>
            <a:ext cx="3224981" cy="3860883"/>
            <a:chOff x="751283" y="1812124"/>
            <a:chExt cx="3224981" cy="386088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584B8-66ED-4BA3-971C-77B12B2E0E59}"/>
                </a:ext>
              </a:extLst>
            </p:cNvPr>
            <p:cNvSpPr/>
            <p:nvPr/>
          </p:nvSpPr>
          <p:spPr>
            <a:xfrm>
              <a:off x="75128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情緒分析優化</a:t>
              </a:r>
              <a:endParaRPr lang="en-US" altLang="zh-TW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結合諮商情緒量表</a:t>
              </a:r>
              <a:endParaRPr lang="en-US" altLang="zh-TW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zh-TW" altLang="en-US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CDC5E28-F2C5-4A25-A3C4-CBC85ADE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3997" y="1812124"/>
              <a:ext cx="1340815" cy="1340815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E51E3D3-17AF-44AE-BD29-8A801EF5DEBB}"/>
              </a:ext>
            </a:extLst>
          </p:cNvPr>
          <p:cNvGrpSpPr/>
          <p:nvPr/>
        </p:nvGrpSpPr>
        <p:grpSpPr>
          <a:xfrm>
            <a:off x="4477392" y="1809964"/>
            <a:ext cx="3224981" cy="3863043"/>
            <a:chOff x="4477393" y="1809964"/>
            <a:chExt cx="3224981" cy="38630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A25E7E-0140-4366-A04E-0FAB92149A75}"/>
                </a:ext>
              </a:extLst>
            </p:cNvPr>
            <p:cNvSpPr/>
            <p:nvPr/>
          </p:nvSpPr>
          <p:spPr>
            <a:xfrm>
              <a:off x="447739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音樂分析優化</a:t>
              </a:r>
              <a:endParaRPr lang="en-US" altLang="zh-TW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增加數據分析量</a:t>
              </a:r>
              <a:endParaRPr lang="en-US" altLang="zh-TW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微調模型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B708C0-CE2D-4BF6-BE47-13F756BE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0283" y="1809964"/>
              <a:ext cx="1339200" cy="133920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EADD7CE-3453-4926-A08D-02D42192B941}"/>
              </a:ext>
            </a:extLst>
          </p:cNvPr>
          <p:cNvGrpSpPr/>
          <p:nvPr/>
        </p:nvGrpSpPr>
        <p:grpSpPr>
          <a:xfrm>
            <a:off x="8203502" y="1948721"/>
            <a:ext cx="3224981" cy="3723479"/>
            <a:chOff x="8203502" y="1949528"/>
            <a:chExt cx="3224981" cy="372347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953380-8A6C-4708-9D07-1B215138AC92}"/>
                </a:ext>
              </a:extLst>
            </p:cNvPr>
            <p:cNvSpPr/>
            <p:nvPr/>
          </p:nvSpPr>
          <p:spPr>
            <a:xfrm>
              <a:off x="8203502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預約功能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提高系統完整性</a:t>
              </a:r>
              <a:endParaRPr lang="en-US" altLang="zh-TW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增加學生便利性</a:t>
              </a:r>
              <a:endParaRPr lang="zh-TW" altLang="en-US" sz="2000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5061C47-8562-4943-9770-D4C8651C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96900" y="1949528"/>
              <a:ext cx="1157659" cy="1157659"/>
            </a:xfrm>
            <a:prstGeom prst="rect">
              <a:avLst/>
            </a:prstGeom>
          </p:spPr>
        </p:pic>
      </p:grpSp>
      <p:sp>
        <p:nvSpPr>
          <p:cNvPr id="14" name="object 18">
            <a:extLst>
              <a:ext uri="{FF2B5EF4-FFF2-40B4-BE49-F238E27FC236}">
                <a16:creationId xmlns:a16="http://schemas.microsoft.com/office/drawing/2014/main" id="{FE21DD0C-61B8-4C04-8F43-FCDD9218A245}"/>
              </a:ext>
            </a:extLst>
          </p:cNvPr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42C43E4-E680-4E42-8200-01E4D7AEC2BD}"/>
              </a:ext>
            </a:extLst>
          </p:cNvPr>
          <p:cNvSpPr/>
          <p:nvPr/>
        </p:nvSpPr>
        <p:spPr>
          <a:xfrm>
            <a:off x="11287711" y="3149164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2DF6172-F8F5-4E6F-84FB-B7C8A98730FC}"/>
              </a:ext>
            </a:extLst>
          </p:cNvPr>
          <p:cNvSpPr/>
          <p:nvPr/>
        </p:nvSpPr>
        <p:spPr>
          <a:xfrm rot="9164366">
            <a:off x="664086" y="5203301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A9DCB5-2D61-46B9-88D9-1D3137CF1B3E}"/>
              </a:ext>
            </a:extLst>
          </p:cNvPr>
          <p:cNvSpPr/>
          <p:nvPr/>
        </p:nvSpPr>
        <p:spPr>
          <a:xfrm>
            <a:off x="5344688" y="899211"/>
            <a:ext cx="1490387" cy="5715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功 能 面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663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未來展望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24</a:t>
            </a:fld>
            <a:endParaRPr lang="zh-TW" altLang="en-US">
              <a:latin typeface="+mn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6FB9D2B-B93C-4504-AE0D-6D402734C711}"/>
              </a:ext>
            </a:extLst>
          </p:cNvPr>
          <p:cNvGrpSpPr/>
          <p:nvPr/>
        </p:nvGrpSpPr>
        <p:grpSpPr>
          <a:xfrm>
            <a:off x="2811524" y="1724569"/>
            <a:ext cx="6568953" cy="3785662"/>
            <a:chOff x="1048116" y="1869709"/>
            <a:chExt cx="6568953" cy="3785662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A8A26CF-6E63-45CE-8DE6-802CFE1D0C0B}"/>
                </a:ext>
              </a:extLst>
            </p:cNvPr>
            <p:cNvGrpSpPr/>
            <p:nvPr/>
          </p:nvGrpSpPr>
          <p:grpSpPr>
            <a:xfrm>
              <a:off x="1048116" y="1869709"/>
              <a:ext cx="3042138" cy="3785662"/>
              <a:chOff x="1076883" y="1661465"/>
              <a:chExt cx="3042138" cy="378566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771E3CE-D8C1-461E-8E9F-132F3D0AB391}"/>
                  </a:ext>
                </a:extLst>
              </p:cNvPr>
              <p:cNvSpPr/>
              <p:nvPr/>
            </p:nvSpPr>
            <p:spPr>
              <a:xfrm>
                <a:off x="1076883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b="1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短期</a:t>
                </a:r>
                <a:endParaRPr lang="en-US" altLang="zh-TW" sz="2800" b="1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佈署至各校諮商中心</a:t>
                </a:r>
                <a:endParaRPr lang="en-US" altLang="zh-TW" sz="2400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endParaRPr lang="zh-TW" altLang="en-US" sz="2400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FC00AB6-43C6-43E8-8A31-4072F52B4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74204" y="1661465"/>
                <a:ext cx="1447495" cy="1447495"/>
              </a:xfrm>
              <a:prstGeom prst="rect">
                <a:avLst/>
              </a:prstGeom>
            </p:spPr>
          </p:pic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53F8433-ED55-45EC-B58D-E2CA378F728B}"/>
                </a:ext>
              </a:extLst>
            </p:cNvPr>
            <p:cNvGrpSpPr/>
            <p:nvPr/>
          </p:nvGrpSpPr>
          <p:grpSpPr>
            <a:xfrm>
              <a:off x="4574931" y="1869709"/>
              <a:ext cx="3042138" cy="3785662"/>
              <a:chOff x="4868879" y="1661465"/>
              <a:chExt cx="3042138" cy="3785662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56EC0D-4CBA-469D-A27D-B9F055BCAAA9}"/>
                  </a:ext>
                </a:extLst>
              </p:cNvPr>
              <p:cNvSpPr/>
              <p:nvPr/>
            </p:nvSpPr>
            <p:spPr>
              <a:xfrm>
                <a:off x="4868879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b="1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長期</a:t>
                </a:r>
                <a:endParaRPr lang="en-US" altLang="zh-TW" sz="2800" b="1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系統升級</a:t>
                </a:r>
                <a:endParaRPr lang="en-US" altLang="zh-TW" sz="2400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佈署至諮商機構</a:t>
                </a: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CFF5031-A1DE-4A95-8D7C-D1A343B4D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66348" y="1661465"/>
                <a:ext cx="1447200" cy="1447200"/>
              </a:xfrm>
              <a:prstGeom prst="rect">
                <a:avLst/>
              </a:prstGeom>
            </p:spPr>
          </p:pic>
        </p:grpSp>
      </p:grpSp>
      <p:sp>
        <p:nvSpPr>
          <p:cNvPr id="12" name="object 18">
            <a:extLst>
              <a:ext uri="{FF2B5EF4-FFF2-40B4-BE49-F238E27FC236}">
                <a16:creationId xmlns:a16="http://schemas.microsoft.com/office/drawing/2014/main" id="{27FC0946-E0FC-4ED2-849E-EDE6C5D6B27E}"/>
              </a:ext>
            </a:extLst>
          </p:cNvPr>
          <p:cNvSpPr/>
          <p:nvPr/>
        </p:nvSpPr>
        <p:spPr>
          <a:xfrm>
            <a:off x="7412534" y="533372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3D2FB355-F4F3-40D2-926D-0A6CC485E64C}"/>
              </a:ext>
            </a:extLst>
          </p:cNvPr>
          <p:cNvSpPr/>
          <p:nvPr/>
        </p:nvSpPr>
        <p:spPr>
          <a:xfrm>
            <a:off x="9239705" y="313473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6508B4E-D98F-410B-A85E-8AB6EBE6F381}"/>
              </a:ext>
            </a:extLst>
          </p:cNvPr>
          <p:cNvSpPr/>
          <p:nvPr/>
        </p:nvSpPr>
        <p:spPr>
          <a:xfrm rot="9164366">
            <a:off x="2523366" y="5149603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E1EA64-83B7-45E3-8489-378D91AAB883}"/>
              </a:ext>
            </a:extLst>
          </p:cNvPr>
          <p:cNvSpPr/>
          <p:nvPr/>
        </p:nvSpPr>
        <p:spPr>
          <a:xfrm>
            <a:off x="5344688" y="899211"/>
            <a:ext cx="1490387" cy="5715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佈署面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99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89523" y="325396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06.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未來展望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報告人：簡彣倞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25</a:t>
            </a:fld>
            <a:endParaRPr lang="zh-TW" altLang="en-US"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42E6-E630-4C62-A9B8-0725FA372D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39" y="2402992"/>
            <a:ext cx="2052015" cy="2052015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6CADB3BE-6F31-445C-8DF8-07191083519F}"/>
              </a:ext>
            </a:extLst>
          </p:cNvPr>
          <p:cNvGrpSpPr/>
          <p:nvPr/>
        </p:nvGrpSpPr>
        <p:grpSpPr>
          <a:xfrm>
            <a:off x="5358087" y="1898860"/>
            <a:ext cx="5108745" cy="747906"/>
            <a:chOff x="5358087" y="1898860"/>
            <a:chExt cx="5108745" cy="7479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913280E-2A71-4715-ADB4-C35265E64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087" y="1898860"/>
              <a:ext cx="747906" cy="747906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6B9D1896-76E6-4645-A035-08612E9FB1B7}"/>
                </a:ext>
              </a:extLst>
            </p:cNvPr>
            <p:cNvSpPr txBox="1"/>
            <p:nvPr/>
          </p:nvSpPr>
          <p:spPr>
            <a:xfrm>
              <a:off x="6404498" y="2011203"/>
              <a:ext cx="4062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+mn-ea"/>
                </a:rPr>
                <a:t>協助諮商中心數位優化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83BD0CC-87A6-49AC-81F0-618F33A77D65}"/>
              </a:ext>
            </a:extLst>
          </p:cNvPr>
          <p:cNvGrpSpPr/>
          <p:nvPr/>
        </p:nvGrpSpPr>
        <p:grpSpPr>
          <a:xfrm>
            <a:off x="5358087" y="3199078"/>
            <a:ext cx="5108745" cy="747906"/>
            <a:chOff x="5358087" y="1898860"/>
            <a:chExt cx="5108745" cy="74790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74301D7-4462-4A41-BC3B-3EDD2094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087" y="1898860"/>
              <a:ext cx="747906" cy="747906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0801C99-4615-424C-89FB-19EFB5809427}"/>
                </a:ext>
              </a:extLst>
            </p:cNvPr>
            <p:cNvSpPr txBox="1"/>
            <p:nvPr/>
          </p:nvSpPr>
          <p:spPr>
            <a:xfrm>
              <a:off x="6404498" y="2011203"/>
              <a:ext cx="4062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+mn-ea"/>
                </a:rPr>
                <a:t>提供更完善的諮商服務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9149B1C-27FF-4CE3-80D8-5A0C49AC62D1}"/>
              </a:ext>
            </a:extLst>
          </p:cNvPr>
          <p:cNvGrpSpPr/>
          <p:nvPr/>
        </p:nvGrpSpPr>
        <p:grpSpPr>
          <a:xfrm>
            <a:off x="5358087" y="4499296"/>
            <a:ext cx="5314909" cy="747906"/>
            <a:chOff x="5358087" y="1898860"/>
            <a:chExt cx="5314909" cy="74790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EDCB632-0C18-463C-9267-1431E1169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087" y="1898860"/>
              <a:ext cx="747906" cy="747906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446E26B-A206-4D46-8550-9A9AFAD01F6E}"/>
                </a:ext>
              </a:extLst>
            </p:cNvPr>
            <p:cNvSpPr txBox="1"/>
            <p:nvPr/>
          </p:nvSpPr>
          <p:spPr>
            <a:xfrm>
              <a:off x="6404497" y="2011203"/>
              <a:ext cx="4268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+mn-ea"/>
                </a:rPr>
                <a:t>讓學生能夠勇於面對自我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9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64787" y="2757502"/>
            <a:ext cx="3262432" cy="1342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感謝聆聽</a:t>
            </a:r>
          </a:p>
        </p:txBody>
      </p:sp>
      <p:sp>
        <p:nvSpPr>
          <p:cNvPr id="5" name="object 18"/>
          <p:cNvSpPr/>
          <p:nvPr/>
        </p:nvSpPr>
        <p:spPr>
          <a:xfrm rot="7527468">
            <a:off x="9806688" y="5554959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6" name="object 17"/>
          <p:cNvSpPr/>
          <p:nvPr/>
        </p:nvSpPr>
        <p:spPr>
          <a:xfrm>
            <a:off x="8341613" y="931258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7" name="object 14"/>
          <p:cNvSpPr/>
          <p:nvPr/>
        </p:nvSpPr>
        <p:spPr>
          <a:xfrm rot="21184055">
            <a:off x="2458043" y="4396297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72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49881" y="2065005"/>
            <a:ext cx="2092239" cy="269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Q</a:t>
            </a: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&amp;</a:t>
            </a: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 </a:t>
            </a:r>
            <a:r>
              <a:rPr lang="en-US" altLang="zh-TW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chemeClr val="accent6">
                    <a:lumMod val="75000"/>
                  </a:schemeClr>
                </a:solidFill>
                <a:latin typeface="+mn-ea"/>
                <a:cs typeface="Gen Jyuu Gothic Medium" panose="020B0402020203020207" pitchFamily="34" charset="-120"/>
              </a:rPr>
              <a:t>時間</a:t>
            </a:r>
          </a:p>
        </p:txBody>
      </p:sp>
      <p:sp>
        <p:nvSpPr>
          <p:cNvPr id="5" name="object 18"/>
          <p:cNvSpPr/>
          <p:nvPr/>
        </p:nvSpPr>
        <p:spPr>
          <a:xfrm rot="7527468">
            <a:off x="9806688" y="5554959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" name="object 17"/>
          <p:cNvSpPr/>
          <p:nvPr/>
        </p:nvSpPr>
        <p:spPr>
          <a:xfrm>
            <a:off x="8341613" y="931258"/>
            <a:ext cx="383720" cy="381394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7" name="object 14"/>
          <p:cNvSpPr/>
          <p:nvPr/>
        </p:nvSpPr>
        <p:spPr>
          <a:xfrm rot="21184055">
            <a:off x="2458043" y="4396297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rgbClr val="644132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177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12549" y="2903168"/>
            <a:ext cx="4366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01.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P Medium" panose="02020500000000000000" charset="-120"/>
              </a:rPr>
              <a:t>研究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動機</a:t>
            </a: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</a:t>
            </a:r>
            <a:r>
              <a:rPr lang="zh-CN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研究動機</a:t>
            </a:r>
            <a:endParaRPr lang="zh-TW" altLang="en-US" sz="3600" dirty="0">
              <a:solidFill>
                <a:srgbClr val="644132"/>
              </a:solidFill>
              <a:latin typeface="+mn-ea"/>
              <a:cs typeface="Gen Jyuu Gothic Medium" panose="020B0402020203020207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4BA34D-705B-4120-AC4C-A0D497C31E73}"/>
              </a:ext>
            </a:extLst>
          </p:cNvPr>
          <p:cNvSpPr/>
          <p:nvPr/>
        </p:nvSpPr>
        <p:spPr>
          <a:xfrm>
            <a:off x="6844392" y="1824558"/>
            <a:ext cx="4157662" cy="399317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4</a:t>
            </a:fld>
            <a:endParaRPr lang="zh-TW" altLang="en-US" dirty="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82221C-E751-4140-9A2B-637FCE63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45" y="1824558"/>
            <a:ext cx="5738447" cy="40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376E542-8A7D-4C59-AB62-68581A5E3808}"/>
              </a:ext>
            </a:extLst>
          </p:cNvPr>
          <p:cNvSpPr txBox="1"/>
          <p:nvPr/>
        </p:nvSpPr>
        <p:spPr>
          <a:xfrm>
            <a:off x="7087280" y="2017257"/>
            <a:ext cx="3729037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432C21"/>
                </a:solidFill>
                <a:latin typeface="+mn-ea"/>
              </a:rPr>
              <a:t>2023 </a:t>
            </a:r>
            <a:r>
              <a:rPr lang="zh-TW" altLang="en-US" sz="2000" b="1" dirty="0">
                <a:solidFill>
                  <a:srgbClr val="432C21"/>
                </a:solidFill>
                <a:latin typeface="+mn-ea"/>
              </a:rPr>
              <a:t>兒福聯盟</a:t>
            </a:r>
          </a:p>
          <a:p>
            <a:r>
              <a:rPr lang="zh-TW" altLang="en-US" sz="2000" b="1" dirty="0">
                <a:solidFill>
                  <a:srgbClr val="432C21"/>
                </a:solidFill>
                <a:latin typeface="+mn-ea"/>
              </a:rPr>
              <a:t>學生心理健康調查</a:t>
            </a:r>
          </a:p>
          <a:p>
            <a:endParaRPr lang="zh-TW" altLang="en-US" dirty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zh-TW" altLang="en-US" dirty="0">
                <a:solidFill>
                  <a:srgbClr val="644132"/>
                </a:solidFill>
                <a:latin typeface="+mn-ea"/>
              </a:rPr>
              <a:t>我們可以看到數據占比最多的分別是</a:t>
            </a:r>
            <a:r>
              <a:rPr lang="zh-TW" altLang="en-US" b="1" dirty="0">
                <a:solidFill>
                  <a:srgbClr val="513529"/>
                </a:solidFill>
                <a:latin typeface="+mn-ea"/>
              </a:rPr>
              <a:t>課業壓力</a:t>
            </a:r>
            <a:r>
              <a:rPr lang="zh-TW" altLang="en-US" dirty="0">
                <a:solidFill>
                  <a:srgbClr val="644132"/>
                </a:solidFill>
                <a:latin typeface="+mn-ea"/>
              </a:rPr>
              <a:t>、</a:t>
            </a:r>
            <a:r>
              <a:rPr lang="zh-TW" altLang="en-US" b="1" dirty="0">
                <a:solidFill>
                  <a:srgbClr val="513529"/>
                </a:solidFill>
                <a:latin typeface="+mn-ea"/>
              </a:rPr>
              <a:t>未來前途</a:t>
            </a:r>
            <a:r>
              <a:rPr lang="zh-TW" altLang="en-US" dirty="0">
                <a:solidFill>
                  <a:srgbClr val="644132"/>
                </a:solidFill>
                <a:latin typeface="+mn-ea"/>
              </a:rPr>
              <a:t>。</a:t>
            </a:r>
            <a:endParaRPr lang="en-US" altLang="zh-TW" dirty="0">
              <a:solidFill>
                <a:srgbClr val="644132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endParaRPr lang="zh-TW" altLang="en-US" dirty="0">
              <a:solidFill>
                <a:srgbClr val="644132"/>
              </a:solidFill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zh-TW" altLang="en-US" dirty="0">
                <a:solidFill>
                  <a:srgbClr val="644132"/>
                </a:solidFill>
                <a:latin typeface="+mn-ea"/>
              </a:rPr>
              <a:t>由此學生壓力其實不小，遠遠超出我們的想像。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2FD0F0-7F18-43A9-9DE4-2E001DC24BF2}"/>
              </a:ext>
            </a:extLst>
          </p:cNvPr>
          <p:cNvSpPr/>
          <p:nvPr/>
        </p:nvSpPr>
        <p:spPr>
          <a:xfrm>
            <a:off x="1858055" y="2232928"/>
            <a:ext cx="2300287" cy="3079296"/>
          </a:xfrm>
          <a:prstGeom prst="rect">
            <a:avLst/>
          </a:prstGeom>
          <a:solidFill>
            <a:schemeClr val="bg1">
              <a:alpha val="8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6B1CEA-CBB6-48D4-992C-75A76D30B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4" y="4490497"/>
            <a:ext cx="1105296" cy="11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</a:t>
            </a:r>
            <a:r>
              <a:rPr lang="zh-CN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研究動機</a:t>
            </a:r>
            <a:endParaRPr lang="zh-TW" altLang="en-US" sz="3600" dirty="0">
              <a:solidFill>
                <a:srgbClr val="644132"/>
              </a:solidFill>
              <a:latin typeface="+mn-ea"/>
              <a:cs typeface="Gen Jyuu Gothic Medium" panose="020B0402020203020207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5</a:t>
            </a:fld>
            <a:endParaRPr lang="zh-TW" altLang="en-US" dirty="0">
              <a:latin typeface="+mn-ea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B71F595-CEE8-43DC-A977-8D5978DBF258}"/>
              </a:ext>
            </a:extLst>
          </p:cNvPr>
          <p:cNvGrpSpPr/>
          <p:nvPr/>
        </p:nvGrpSpPr>
        <p:grpSpPr>
          <a:xfrm>
            <a:off x="2811524" y="1724569"/>
            <a:ext cx="6568953" cy="3785662"/>
            <a:chOff x="1048116" y="1869709"/>
            <a:chExt cx="6568953" cy="378566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259D690-9948-4BB0-84F5-BA9009D0CD92}"/>
                </a:ext>
              </a:extLst>
            </p:cNvPr>
            <p:cNvGrpSpPr/>
            <p:nvPr/>
          </p:nvGrpSpPr>
          <p:grpSpPr>
            <a:xfrm>
              <a:off x="1048116" y="1869709"/>
              <a:ext cx="3042138" cy="3785662"/>
              <a:chOff x="1076883" y="1661465"/>
              <a:chExt cx="3042138" cy="378566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AB5AF04-5BFA-46AA-A662-D1471B5A7A25}"/>
                  </a:ext>
                </a:extLst>
              </p:cNvPr>
              <p:cNvSpPr/>
              <p:nvPr/>
            </p:nvSpPr>
            <p:spPr>
              <a:xfrm>
                <a:off x="1076883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學生</a:t>
                </a:r>
                <a:endParaRPr lang="en-US" altLang="zh-TW" sz="2800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心理健康</a:t>
                </a:r>
              </a:p>
            </p:txBody>
          </p: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7CB5CFA-C29E-4710-A179-A66C16192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204" y="1661465"/>
                <a:ext cx="1447495" cy="1447495"/>
              </a:xfrm>
              <a:prstGeom prst="rect">
                <a:avLst/>
              </a:prstGeom>
            </p:spPr>
          </p:pic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DF8233C-396E-4E4B-92E4-9CDD5D78F5CC}"/>
                </a:ext>
              </a:extLst>
            </p:cNvPr>
            <p:cNvGrpSpPr/>
            <p:nvPr/>
          </p:nvGrpSpPr>
          <p:grpSpPr>
            <a:xfrm>
              <a:off x="4574931" y="1869709"/>
              <a:ext cx="3042138" cy="3785662"/>
              <a:chOff x="4868879" y="1661465"/>
              <a:chExt cx="3042138" cy="378566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78AC26D-C8A7-4620-80AE-A88D790D5A8A}"/>
                  </a:ext>
                </a:extLst>
              </p:cNvPr>
              <p:cNvSpPr/>
              <p:nvPr/>
            </p:nvSpPr>
            <p:spPr>
              <a:xfrm>
                <a:off x="4868879" y="2809363"/>
                <a:ext cx="3042138" cy="2637764"/>
              </a:xfrm>
              <a:prstGeom prst="rect">
                <a:avLst/>
              </a:prstGeom>
              <a:solidFill>
                <a:srgbClr val="EDE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諮商師</a:t>
                </a:r>
                <a:endParaRPr lang="en-US" altLang="zh-TW" sz="2800" dirty="0">
                  <a:solidFill>
                    <a:srgbClr val="644132"/>
                  </a:solidFill>
                  <a:latin typeface="+mn-ea"/>
                  <a:cs typeface="Gen Jyuu Gothic Medium" panose="020B0402020203020207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2800" dirty="0">
                    <a:solidFill>
                      <a:srgbClr val="644132"/>
                    </a:solidFill>
                    <a:latin typeface="+mn-ea"/>
                    <a:cs typeface="Gen Jyuu Gothic Medium" panose="020B0402020203020207" pitchFamily="34" charset="-120"/>
                  </a:rPr>
                  <a:t>業務繁多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E677E81-4A26-4DAB-BF96-311D0B961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6348" y="1661465"/>
                <a:ext cx="1447200" cy="1447200"/>
              </a:xfrm>
              <a:prstGeom prst="rect">
                <a:avLst/>
              </a:prstGeom>
            </p:spPr>
          </p:pic>
        </p:grpSp>
      </p:grpSp>
      <p:sp>
        <p:nvSpPr>
          <p:cNvPr id="14" name="object 18">
            <a:extLst>
              <a:ext uri="{FF2B5EF4-FFF2-40B4-BE49-F238E27FC236}">
                <a16:creationId xmlns:a16="http://schemas.microsoft.com/office/drawing/2014/main" id="{899652CF-C9EE-4ADC-83DC-7B5C8AFC7331}"/>
              </a:ext>
            </a:extLst>
          </p:cNvPr>
          <p:cNvSpPr/>
          <p:nvPr/>
        </p:nvSpPr>
        <p:spPr>
          <a:xfrm>
            <a:off x="7412534" y="533372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0A9B0C2E-C18D-4AEF-9A8C-9704BC1C63B5}"/>
              </a:ext>
            </a:extLst>
          </p:cNvPr>
          <p:cNvSpPr/>
          <p:nvPr/>
        </p:nvSpPr>
        <p:spPr>
          <a:xfrm>
            <a:off x="9239705" y="3134738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C31FFF0-6C11-456C-8A09-3B3A66A692D2}"/>
              </a:ext>
            </a:extLst>
          </p:cNvPr>
          <p:cNvSpPr/>
          <p:nvPr/>
        </p:nvSpPr>
        <p:spPr>
          <a:xfrm rot="9164366">
            <a:off x="2523366" y="5149603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81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89523" y="325396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01.</a:t>
            </a:r>
            <a:r>
              <a:rPr lang="zh-TW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 </a:t>
            </a:r>
            <a:r>
              <a:rPr lang="zh-CN" altLang="en-US" sz="3600" dirty="0">
                <a:solidFill>
                  <a:srgbClr val="644132"/>
                </a:solidFill>
                <a:latin typeface="+mn-ea"/>
                <a:cs typeface="Gen Jyuu Gothic Medium" panose="020B0402020203020207" pitchFamily="34" charset="-120"/>
              </a:rPr>
              <a:t>研究動機</a:t>
            </a:r>
            <a:endParaRPr lang="zh-TW" altLang="en-US" sz="3600" dirty="0">
              <a:solidFill>
                <a:srgbClr val="644132"/>
              </a:solidFill>
              <a:latin typeface="+mn-ea"/>
              <a:cs typeface="Gen Jyuu Gothic Medium" panose="020B0402020203020207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Gen Jyuu Gothic Light" panose="020B0103020203020207" pitchFamily="34" charset="-120"/>
              </a:rPr>
              <a:t>報告人：林芷綺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n-ea"/>
              </a:rPr>
              <a:t>6</a:t>
            </a:fld>
            <a:endParaRPr lang="zh-TW" altLang="en-US" dirty="0">
              <a:latin typeface="+mn-ea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68CEDB2-EA36-4DC7-996E-3BCE3CA00F7D}"/>
              </a:ext>
            </a:extLst>
          </p:cNvPr>
          <p:cNvGrpSpPr/>
          <p:nvPr/>
        </p:nvGrpSpPr>
        <p:grpSpPr>
          <a:xfrm>
            <a:off x="4251531" y="3005610"/>
            <a:ext cx="3137397" cy="2534663"/>
            <a:chOff x="4527301" y="2060699"/>
            <a:chExt cx="3137397" cy="2534663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3FCDA15-AC9E-44C1-891B-A86AD67CD9E9}"/>
                </a:ext>
              </a:extLst>
            </p:cNvPr>
            <p:cNvSpPr txBox="1"/>
            <p:nvPr/>
          </p:nvSpPr>
          <p:spPr>
            <a:xfrm>
              <a:off x="4527301" y="4072142"/>
              <a:ext cx="3137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latin typeface="+mn-ea"/>
                  <a:cs typeface="Gen Jyuu Gothic Medium" panose="020B0402020203020207" pitchFamily="34" charset="-120"/>
                </a:rPr>
                <a:t>心理諮商輔助系統</a:t>
              </a: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EB54D57-E0D3-4D41-BFDC-53A8D890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052" y="2060699"/>
              <a:ext cx="1655895" cy="165589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BD4EBD-D742-4440-AF59-92466F20C8B6}"/>
              </a:ext>
            </a:extLst>
          </p:cNvPr>
          <p:cNvGrpSpPr/>
          <p:nvPr/>
        </p:nvGrpSpPr>
        <p:grpSpPr>
          <a:xfrm>
            <a:off x="6447802" y="3159528"/>
            <a:ext cx="4152418" cy="1534160"/>
            <a:chOff x="6368413" y="1438137"/>
            <a:chExt cx="4152418" cy="15341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BD26C4A-EF66-4503-BBFC-ECD2D4F50F22}"/>
                </a:ext>
              </a:extLst>
            </p:cNvPr>
            <p:cNvSpPr/>
            <p:nvPr/>
          </p:nvSpPr>
          <p:spPr>
            <a:xfrm>
              <a:off x="8181729" y="2449077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latin typeface="+mn-ea"/>
                  <a:cs typeface="Gen Jyuu Gothic Light" panose="020B0103020203020207" pitchFamily="34" charset="-120"/>
                </a:rPr>
                <a:t>諮商事前準備</a:t>
              </a: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7B27B80-F381-4CCF-BBE9-51C3947043B3}"/>
                </a:ext>
              </a:extLst>
            </p:cNvPr>
            <p:cNvGrpSpPr/>
            <p:nvPr/>
          </p:nvGrpSpPr>
          <p:grpSpPr>
            <a:xfrm>
              <a:off x="6368413" y="1438137"/>
              <a:ext cx="1753726" cy="1436626"/>
              <a:chOff x="6368413" y="1438137"/>
              <a:chExt cx="1753726" cy="1436626"/>
            </a:xfrm>
          </p:grpSpPr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9BDA429-2D39-4124-8AE9-77CF6E0B46D0}"/>
                  </a:ext>
                </a:extLst>
              </p:cNvPr>
              <p:cNvSpPr/>
              <p:nvPr/>
            </p:nvSpPr>
            <p:spPr>
              <a:xfrm>
                <a:off x="783723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45EBB5C6-9A85-4CD5-8DC6-979314424990}"/>
                  </a:ext>
                </a:extLst>
              </p:cNvPr>
              <p:cNvSpPr/>
              <p:nvPr/>
            </p:nvSpPr>
            <p:spPr>
              <a:xfrm rot="7901053">
                <a:off x="6526963" y="1279587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AC5EFBF-2125-4604-9140-E078762ABC7F}"/>
              </a:ext>
            </a:extLst>
          </p:cNvPr>
          <p:cNvGrpSpPr/>
          <p:nvPr/>
        </p:nvGrpSpPr>
        <p:grpSpPr>
          <a:xfrm>
            <a:off x="1988969" y="1813605"/>
            <a:ext cx="2861797" cy="2001124"/>
            <a:chOff x="2631357" y="1576154"/>
            <a:chExt cx="2861797" cy="200112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5510AF-8556-4D7E-B208-0DF891B5E64B}"/>
                </a:ext>
              </a:extLst>
            </p:cNvPr>
            <p:cNvSpPr txBox="1"/>
            <p:nvPr/>
          </p:nvSpPr>
          <p:spPr>
            <a:xfrm>
              <a:off x="2631357" y="1576154"/>
              <a:ext cx="1620957" cy="837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800" dirty="0">
                  <a:latin typeface="+mn-ea"/>
                  <a:cs typeface="Gen Jyuu Gothic Light" panose="020B0103020203020207" pitchFamily="34" charset="-120"/>
                </a:rPr>
                <a:t>傾訴煩惱</a:t>
              </a:r>
              <a:endParaRPr lang="en-US" altLang="zh-TW" sz="2800" dirty="0">
                <a:latin typeface="+mn-ea"/>
                <a:cs typeface="Gen Jyuu Gothic Light" panose="020B0103020203020207" pitchFamily="34" charset="-120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EAFB75F-0ED2-43AB-9960-2D0FF2CFD9FD}"/>
                </a:ext>
              </a:extLst>
            </p:cNvPr>
            <p:cNvGrpSpPr/>
            <p:nvPr/>
          </p:nvGrpSpPr>
          <p:grpSpPr>
            <a:xfrm flipH="1">
              <a:off x="3739428" y="2068652"/>
              <a:ext cx="1753726" cy="1508626"/>
              <a:chOff x="6960375" y="2638687"/>
              <a:chExt cx="1753726" cy="1508626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6C6862B4-42E8-43C6-A9A1-E84A7A715353}"/>
                  </a:ext>
                </a:extLst>
              </p:cNvPr>
              <p:cNvSpPr/>
              <p:nvPr/>
            </p:nvSpPr>
            <p:spPr>
              <a:xfrm>
                <a:off x="7832158" y="2638687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65DC9101-55C9-4CB1-8C62-33484531D5A3}"/>
                  </a:ext>
                </a:extLst>
              </p:cNvPr>
              <p:cNvSpPr/>
              <p:nvPr/>
            </p:nvSpPr>
            <p:spPr>
              <a:xfrm rot="16200000">
                <a:off x="7118925" y="2552137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D80856B8-9F1A-4953-B206-EA89AA517220}"/>
              </a:ext>
            </a:extLst>
          </p:cNvPr>
          <p:cNvGrpSpPr/>
          <p:nvPr/>
        </p:nvGrpSpPr>
        <p:grpSpPr>
          <a:xfrm>
            <a:off x="1550668" y="3096416"/>
            <a:ext cx="3300098" cy="1597272"/>
            <a:chOff x="2244764" y="2308078"/>
            <a:chExt cx="3300098" cy="159727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99D477-2CA0-4A24-AA38-C3A170F4548A}"/>
                </a:ext>
              </a:extLst>
            </p:cNvPr>
            <p:cNvSpPr/>
            <p:nvPr/>
          </p:nvSpPr>
          <p:spPr>
            <a:xfrm>
              <a:off x="2244764" y="3382130"/>
              <a:ext cx="1692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+mn-ea"/>
                  <a:cs typeface="Gen Jyuu Gothic Light" panose="020B0103020203020207" pitchFamily="34" charset="-120"/>
                </a:rPr>
                <a:t>音樂推薦</a:t>
              </a: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923BB19-1BBF-4067-B653-96A092D7D14E}"/>
                </a:ext>
              </a:extLst>
            </p:cNvPr>
            <p:cNvGrpSpPr/>
            <p:nvPr/>
          </p:nvGrpSpPr>
          <p:grpSpPr>
            <a:xfrm flipH="1">
              <a:off x="3791136" y="2308078"/>
              <a:ext cx="1753726" cy="1436626"/>
              <a:chOff x="6393544" y="1442176"/>
              <a:chExt cx="1753726" cy="1436626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D2F353E8-8B97-47E3-B871-665F44AFD310}"/>
                  </a:ext>
                </a:extLst>
              </p:cNvPr>
              <p:cNvSpPr/>
              <p:nvPr/>
            </p:nvSpPr>
            <p:spPr>
              <a:xfrm>
                <a:off x="7827953" y="2705838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2D528C07-A858-4C70-8E45-F272BDBB67C4}"/>
                  </a:ext>
                </a:extLst>
              </p:cNvPr>
              <p:cNvSpPr/>
              <p:nvPr/>
            </p:nvSpPr>
            <p:spPr>
              <a:xfrm rot="8054847">
                <a:off x="6552094" y="1283626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31E1896-27D0-44BC-959C-05F2FD2C22BF}"/>
              </a:ext>
            </a:extLst>
          </p:cNvPr>
          <p:cNvGrpSpPr/>
          <p:nvPr/>
        </p:nvGrpSpPr>
        <p:grpSpPr>
          <a:xfrm>
            <a:off x="6331096" y="2049465"/>
            <a:ext cx="4960456" cy="1720501"/>
            <a:chOff x="6870029" y="2449077"/>
            <a:chExt cx="4960456" cy="172050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50B6DCA-D276-49DE-90B8-2B08631762DD}"/>
                </a:ext>
              </a:extLst>
            </p:cNvPr>
            <p:cNvSpPr/>
            <p:nvPr/>
          </p:nvSpPr>
          <p:spPr>
            <a:xfrm>
              <a:off x="8181729" y="2449077"/>
              <a:ext cx="36487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latin typeface="+mn-ea"/>
                  <a:cs typeface="Gen Jyuu Gothic Light" panose="020B0103020203020207" pitchFamily="34" charset="-120"/>
                </a:rPr>
                <a:t>了解學生的情緒</a:t>
              </a:r>
              <a:r>
                <a:rPr lang="en-US" altLang="zh-TW" sz="2800" dirty="0">
                  <a:latin typeface="+mn-ea"/>
                  <a:cs typeface="Gen Jyuu Gothic Light" panose="020B0103020203020207" pitchFamily="34" charset="-120"/>
                </a:rPr>
                <a:t>&amp;</a:t>
              </a:r>
              <a:r>
                <a:rPr lang="zh-TW" altLang="en-US" sz="2800" dirty="0">
                  <a:latin typeface="+mn-ea"/>
                  <a:cs typeface="Gen Jyuu Gothic Light" panose="020B0103020203020207" pitchFamily="34" charset="-120"/>
                </a:rPr>
                <a:t>狀況</a:t>
              </a: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037AC9C-7843-4B82-918C-5FBD955F0EAC}"/>
                </a:ext>
              </a:extLst>
            </p:cNvPr>
            <p:cNvGrpSpPr/>
            <p:nvPr/>
          </p:nvGrpSpPr>
          <p:grpSpPr>
            <a:xfrm>
              <a:off x="6870029" y="2684760"/>
              <a:ext cx="1753726" cy="1484818"/>
              <a:chOff x="6870029" y="2684760"/>
              <a:chExt cx="1753726" cy="1484818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8ECC8ADC-23F9-4AEF-BE6A-0D2951ED6967}"/>
                  </a:ext>
                </a:extLst>
              </p:cNvPr>
              <p:cNvSpPr/>
              <p:nvPr/>
            </p:nvSpPr>
            <p:spPr>
              <a:xfrm>
                <a:off x="7855861" y="2684760"/>
                <a:ext cx="144000" cy="144000"/>
              </a:xfrm>
              <a:prstGeom prst="ellipse">
                <a:avLst/>
              </a:prstGeom>
              <a:solidFill>
                <a:srgbClr val="FF7B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B90FBC41-74F7-413D-9B2F-83E18D107332}"/>
                  </a:ext>
                </a:extLst>
              </p:cNvPr>
              <p:cNvSpPr/>
              <p:nvPr/>
            </p:nvSpPr>
            <p:spPr>
              <a:xfrm rot="16957268">
                <a:off x="7028579" y="2574402"/>
                <a:ext cx="1436626" cy="1753726"/>
              </a:xfrm>
              <a:prstGeom prst="arc">
                <a:avLst/>
              </a:prstGeom>
              <a:ln w="28575">
                <a:solidFill>
                  <a:srgbClr val="FF7B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88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25987" y="2903168"/>
            <a:ext cx="4540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02.</a:t>
            </a:r>
            <a:r>
              <a:rPr lang="zh-TW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 </a:t>
            </a:r>
            <a:r>
              <a:rPr lang="zh-CN" altLang="en-US" sz="60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系統目標</a:t>
            </a:r>
            <a:endParaRPr lang="en-US" altLang="zh-TW" sz="6000" dirty="0">
              <a:solidFill>
                <a:srgbClr val="644132"/>
              </a:solidFill>
              <a:latin typeface="+mj-ea"/>
              <a:ea typeface="+mj-ea"/>
              <a:cs typeface="Gen Jyuu Gothic Medium" panose="020B0402020203020207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 flipH="1">
            <a:off x="10212000" y="3339000"/>
            <a:ext cx="1980000" cy="180000"/>
            <a:chOff x="1105760" y="3302487"/>
            <a:chExt cx="1980000" cy="180000"/>
          </a:xfrm>
        </p:grpSpPr>
        <p:sp>
          <p:nvSpPr>
            <p:cNvPr id="14" name="橢圓 13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339000"/>
            <a:ext cx="1980000" cy="180000"/>
            <a:chOff x="1105760" y="3302487"/>
            <a:chExt cx="1980000" cy="180000"/>
          </a:xfrm>
        </p:grpSpPr>
        <p:sp>
          <p:nvSpPr>
            <p:cNvPr id="17" name="橢圓 16"/>
            <p:cNvSpPr/>
            <p:nvPr/>
          </p:nvSpPr>
          <p:spPr>
            <a:xfrm>
              <a:off x="2905760" y="3302487"/>
              <a:ext cx="180000" cy="180000"/>
            </a:xfrm>
            <a:prstGeom prst="ellipse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760" y="3374487"/>
              <a:ext cx="1800000" cy="36000"/>
            </a:xfrm>
            <a:prstGeom prst="rect">
              <a:avLst/>
            </a:prstGeom>
            <a:solidFill>
              <a:srgbClr val="644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8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報告人：周珮宣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系統目標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19952EB-574F-41D3-B099-3936C2BB7DA4}"/>
              </a:ext>
            </a:extLst>
          </p:cNvPr>
          <p:cNvGrpSpPr/>
          <p:nvPr/>
        </p:nvGrpSpPr>
        <p:grpSpPr>
          <a:xfrm>
            <a:off x="751283" y="1812124"/>
            <a:ext cx="3224981" cy="3860883"/>
            <a:chOff x="751283" y="1812124"/>
            <a:chExt cx="3224981" cy="386088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96124E-655F-42CE-8112-243AC5EEF334}"/>
                </a:ext>
              </a:extLst>
            </p:cNvPr>
            <p:cNvSpPr/>
            <p:nvPr/>
          </p:nvSpPr>
          <p:spPr>
            <a:xfrm>
              <a:off x="75128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校園諮商相關場所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分享心事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瞭解心理狀況</a:t>
              </a:r>
              <a:endParaRPr lang="zh-TW" altLang="en-US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4801641-144A-48A0-BF76-F5D99400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3997" y="1812124"/>
              <a:ext cx="1340815" cy="134081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93C9E51-F38F-472D-AE8F-D4ECCDD6D2C3}"/>
              </a:ext>
            </a:extLst>
          </p:cNvPr>
          <p:cNvGrpSpPr/>
          <p:nvPr/>
        </p:nvGrpSpPr>
        <p:grpSpPr>
          <a:xfrm>
            <a:off x="4477392" y="1809964"/>
            <a:ext cx="3224981" cy="3863043"/>
            <a:chOff x="4477393" y="1809964"/>
            <a:chExt cx="3224981" cy="38630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6059B6B-E416-4B51-89E1-370557D1D978}"/>
                </a:ext>
              </a:extLst>
            </p:cNvPr>
            <p:cNvSpPr/>
            <p:nvPr/>
          </p:nvSpPr>
          <p:spPr>
            <a:xfrm>
              <a:off x="447739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音樂推薦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情緒舒緩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EEFA932-FE6B-4CF5-8EF2-16C8777F1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0283" y="1809964"/>
              <a:ext cx="1339200" cy="13392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31E9DC3-A33A-4735-90EA-0EC19999D6D0}"/>
              </a:ext>
            </a:extLst>
          </p:cNvPr>
          <p:cNvGrpSpPr/>
          <p:nvPr/>
        </p:nvGrpSpPr>
        <p:grpSpPr>
          <a:xfrm>
            <a:off x="8203502" y="1809964"/>
            <a:ext cx="3224981" cy="3862236"/>
            <a:chOff x="8203502" y="1810771"/>
            <a:chExt cx="3224981" cy="386223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D64283-D5C9-4379-BAFB-B414B6668910}"/>
                </a:ext>
              </a:extLst>
            </p:cNvPr>
            <p:cNvSpPr/>
            <p:nvPr/>
          </p:nvSpPr>
          <p:spPr>
            <a:xfrm>
              <a:off x="8203502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個人隱私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資料保密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記錄保密</a:t>
              </a:r>
              <a:endParaRPr lang="zh-TW" altLang="en-US" sz="2000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0AC34FD-A864-491B-BFB6-3D85F3327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091" y="1810771"/>
              <a:ext cx="1339200" cy="1339200"/>
            </a:xfrm>
            <a:prstGeom prst="rect">
              <a:avLst/>
            </a:prstGeom>
          </p:spPr>
        </p:pic>
      </p:grpSp>
      <p:sp>
        <p:nvSpPr>
          <p:cNvPr id="16" name="object 18">
            <a:extLst>
              <a:ext uri="{FF2B5EF4-FFF2-40B4-BE49-F238E27FC236}">
                <a16:creationId xmlns:a16="http://schemas.microsoft.com/office/drawing/2014/main" id="{9E7CAE68-14F7-4759-A481-8E8B4854BDDA}"/>
              </a:ext>
            </a:extLst>
          </p:cNvPr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EC6DA62-9DA1-4958-A07A-BC53A4B3CC01}"/>
              </a:ext>
            </a:extLst>
          </p:cNvPr>
          <p:cNvSpPr/>
          <p:nvPr/>
        </p:nvSpPr>
        <p:spPr>
          <a:xfrm>
            <a:off x="11287711" y="3149164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876A94B-5987-42DA-B7E8-18D9AA45A7AD}"/>
              </a:ext>
            </a:extLst>
          </p:cNvPr>
          <p:cNvSpPr/>
          <p:nvPr/>
        </p:nvSpPr>
        <p:spPr>
          <a:xfrm rot="9164366">
            <a:off x="664086" y="5203301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C09E2B-E176-4E24-B3F3-F423A30F6C7A}"/>
              </a:ext>
            </a:extLst>
          </p:cNvPr>
          <p:cNvSpPr/>
          <p:nvPr/>
        </p:nvSpPr>
        <p:spPr>
          <a:xfrm>
            <a:off x="5375109" y="911062"/>
            <a:ext cx="1384373" cy="5715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</a:rPr>
              <a:t>前  台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0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0142037" y="32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Gen Jyuu Gothic Light" panose="020B0103020203020207" pitchFamily="34" charset="-120"/>
              </a:rPr>
              <a:t>報告人：周珮宣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9843" y="270963"/>
            <a:ext cx="269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02.</a:t>
            </a:r>
            <a:r>
              <a:rPr lang="zh-TW" altLang="en-US" sz="3600" dirty="0">
                <a:solidFill>
                  <a:srgbClr val="644132"/>
                </a:solidFill>
                <a:latin typeface="+mj-ea"/>
                <a:ea typeface="+mj-ea"/>
                <a:cs typeface="Gen Jyuu Gothic Medium" panose="020B0402020203020207" pitchFamily="34" charset="-120"/>
              </a:rPr>
              <a:t>系統目標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7661-BDBB-491A-9895-BC53F33ADB21}" type="slidenum">
              <a:rPr lang="zh-TW" altLang="en-US" smtClean="0">
                <a:latin typeface="+mj-ea"/>
                <a:ea typeface="+mj-ea"/>
              </a:rPr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76CC8E-7E30-4985-ACAF-476A2E021681}"/>
              </a:ext>
            </a:extLst>
          </p:cNvPr>
          <p:cNvSpPr/>
          <p:nvPr/>
        </p:nvSpPr>
        <p:spPr>
          <a:xfrm>
            <a:off x="5375109" y="911062"/>
            <a:ext cx="1384373" cy="5715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</a:rPr>
              <a:t>後  台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7C9E745-F946-4936-A599-93CDE37C4E4F}"/>
              </a:ext>
            </a:extLst>
          </p:cNvPr>
          <p:cNvGrpSpPr/>
          <p:nvPr/>
        </p:nvGrpSpPr>
        <p:grpSpPr>
          <a:xfrm>
            <a:off x="751283" y="1812124"/>
            <a:ext cx="3224981" cy="3860883"/>
            <a:chOff x="751283" y="1812124"/>
            <a:chExt cx="3224981" cy="386088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2E11F5-52C5-42C9-9635-9A94178D3AC0}"/>
                </a:ext>
              </a:extLst>
            </p:cNvPr>
            <p:cNvSpPr/>
            <p:nvPr/>
          </p:nvSpPr>
          <p:spPr>
            <a:xfrm>
              <a:off x="75128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諮商事前準備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後台管理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權限劃分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DA43DB3-BED2-4730-8134-BF85FF52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3997" y="1812124"/>
              <a:ext cx="1340815" cy="1340815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8DD1E06-DB6C-4845-BFB9-5C5EDA4670F7}"/>
              </a:ext>
            </a:extLst>
          </p:cNvPr>
          <p:cNvGrpSpPr/>
          <p:nvPr/>
        </p:nvGrpSpPr>
        <p:grpSpPr>
          <a:xfrm>
            <a:off x="4477392" y="1809964"/>
            <a:ext cx="3224981" cy="3863043"/>
            <a:chOff x="4477393" y="1809964"/>
            <a:chExt cx="3224981" cy="386304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D8802F-3B1F-48AB-B11F-0790CA9F95E1}"/>
                </a:ext>
              </a:extLst>
            </p:cNvPr>
            <p:cNvSpPr/>
            <p:nvPr/>
          </p:nvSpPr>
          <p:spPr>
            <a:xfrm>
              <a:off x="4477393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提示詞工程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心事摘要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情緒分析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心靈小語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8B18B42-0838-4DC4-982B-848EF88E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0283" y="1809964"/>
              <a:ext cx="1339200" cy="13392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F38FA44-9C0F-447E-A6D7-0263D2AA0FAC}"/>
              </a:ext>
            </a:extLst>
          </p:cNvPr>
          <p:cNvGrpSpPr/>
          <p:nvPr/>
        </p:nvGrpSpPr>
        <p:grpSpPr>
          <a:xfrm>
            <a:off x="8203502" y="1809964"/>
            <a:ext cx="3224981" cy="3862236"/>
            <a:chOff x="8203502" y="1810771"/>
            <a:chExt cx="3224981" cy="386223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1B66409-15EE-4D0D-BC06-BFC127B04525}"/>
                </a:ext>
              </a:extLst>
            </p:cNvPr>
            <p:cNvSpPr/>
            <p:nvPr/>
          </p:nvSpPr>
          <p:spPr>
            <a:xfrm>
              <a:off x="8203502" y="2851149"/>
              <a:ext cx="3224981" cy="282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4D8168"/>
                  </a:solidFill>
                  <a:latin typeface="+mn-ea"/>
                  <a:cs typeface="Gen Jyuu Gothic Medium" panose="020B0402020203020207" pitchFamily="34" charset="-120"/>
                </a:rPr>
                <a:t>嚴重程度分級</a:t>
              </a:r>
              <a:endParaRPr lang="en-US" altLang="zh-CN" sz="2800" b="1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高危險通知信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88C057"/>
                  </a:solidFill>
                  <a:latin typeface="+mn-ea"/>
                  <a:cs typeface="Gen Jyuu Gothic Medium" panose="020B0402020203020207" pitchFamily="34" charset="-120"/>
                </a:rPr>
                <a:t>告知潛在風險</a:t>
              </a:r>
              <a:endParaRPr lang="en-US" altLang="zh-CN" sz="2000" dirty="0">
                <a:solidFill>
                  <a:srgbClr val="88C057"/>
                </a:solidFill>
                <a:latin typeface="+mn-ea"/>
                <a:cs typeface="Gen Jyuu Gothic Medium" panose="020B0402020203020207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zh-TW" altLang="en-US" sz="2000" dirty="0">
                <a:solidFill>
                  <a:srgbClr val="4D8168"/>
                </a:solidFill>
                <a:latin typeface="+mn-ea"/>
                <a:cs typeface="Gen Jyuu Gothic Medium" panose="020B0402020203020207" pitchFamily="34" charset="-12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9853CF3-1DA8-4D77-AC35-EBA9A13E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091" y="1810771"/>
              <a:ext cx="1339200" cy="1339200"/>
            </a:xfrm>
            <a:prstGeom prst="rect">
              <a:avLst/>
            </a:prstGeom>
          </p:spPr>
        </p:pic>
      </p:grpSp>
      <p:sp>
        <p:nvSpPr>
          <p:cNvPr id="17" name="object 18">
            <a:extLst>
              <a:ext uri="{FF2B5EF4-FFF2-40B4-BE49-F238E27FC236}">
                <a16:creationId xmlns:a16="http://schemas.microsoft.com/office/drawing/2014/main" id="{F6AF645D-8BAF-418C-9A3C-89753E0C4B15}"/>
              </a:ext>
            </a:extLst>
          </p:cNvPr>
          <p:cNvSpPr/>
          <p:nvPr/>
        </p:nvSpPr>
        <p:spPr>
          <a:xfrm>
            <a:off x="7412534" y="5478866"/>
            <a:ext cx="1125657" cy="379620"/>
          </a:xfrm>
          <a:custGeom>
            <a:avLst/>
            <a:gdLst/>
            <a:ahLst/>
            <a:cxnLst/>
            <a:rect l="l" t="t" r="r" b="b"/>
            <a:pathLst>
              <a:path w="1948815" h="657225">
                <a:moveTo>
                  <a:pt x="1215727" y="92880"/>
                </a:moveTo>
                <a:lnTo>
                  <a:pt x="1406293" y="88109"/>
                </a:lnTo>
                <a:lnTo>
                  <a:pt x="1386032" y="74642"/>
                </a:lnTo>
                <a:lnTo>
                  <a:pt x="1365051" y="61193"/>
                </a:lnTo>
                <a:lnTo>
                  <a:pt x="1321213" y="38153"/>
                </a:lnTo>
                <a:lnTo>
                  <a:pt x="1272347" y="19050"/>
                </a:lnTo>
                <a:lnTo>
                  <a:pt x="1221970" y="6337"/>
                </a:lnTo>
                <a:lnTo>
                  <a:pt x="1170649" y="0"/>
                </a:lnTo>
                <a:lnTo>
                  <a:pt x="1118953" y="23"/>
                </a:lnTo>
                <a:lnTo>
                  <a:pt x="1067447" y="6395"/>
                </a:lnTo>
                <a:lnTo>
                  <a:pt x="1016701" y="19099"/>
                </a:lnTo>
                <a:lnTo>
                  <a:pt x="966753" y="39405"/>
                </a:lnTo>
                <a:lnTo>
                  <a:pt x="919399" y="65999"/>
                </a:lnTo>
                <a:lnTo>
                  <a:pt x="882745" y="92324"/>
                </a:lnTo>
                <a:lnTo>
                  <a:pt x="1122960" y="86310"/>
                </a:lnTo>
                <a:lnTo>
                  <a:pt x="1169499" y="86415"/>
                </a:lnTo>
                <a:lnTo>
                  <a:pt x="1215727" y="92880"/>
                </a:lnTo>
                <a:close/>
              </a:path>
              <a:path w="1948815" h="657225">
                <a:moveTo>
                  <a:pt x="1948806" y="445483"/>
                </a:moveTo>
                <a:lnTo>
                  <a:pt x="1948804" y="282872"/>
                </a:lnTo>
                <a:lnTo>
                  <a:pt x="1895613" y="223224"/>
                </a:lnTo>
                <a:lnTo>
                  <a:pt x="1860221" y="192351"/>
                </a:lnTo>
                <a:lnTo>
                  <a:pt x="1822484" y="162806"/>
                </a:lnTo>
                <a:lnTo>
                  <a:pt x="1782684" y="137124"/>
                </a:lnTo>
                <a:lnTo>
                  <a:pt x="1741916" y="115277"/>
                </a:lnTo>
                <a:lnTo>
                  <a:pt x="1698949" y="96027"/>
                </a:lnTo>
                <a:lnTo>
                  <a:pt x="1654335" y="81899"/>
                </a:lnTo>
                <a:lnTo>
                  <a:pt x="1608503" y="70343"/>
                </a:lnTo>
                <a:lnTo>
                  <a:pt x="1562036" y="65154"/>
                </a:lnTo>
                <a:lnTo>
                  <a:pt x="1515361" y="63782"/>
                </a:lnTo>
                <a:lnTo>
                  <a:pt x="1469062" y="70022"/>
                </a:lnTo>
                <a:lnTo>
                  <a:pt x="1452988" y="72966"/>
                </a:lnTo>
                <a:lnTo>
                  <a:pt x="1437128" y="77174"/>
                </a:lnTo>
                <a:lnTo>
                  <a:pt x="1406293" y="88109"/>
                </a:lnTo>
                <a:lnTo>
                  <a:pt x="1215727" y="92880"/>
                </a:lnTo>
                <a:lnTo>
                  <a:pt x="1245801" y="101020"/>
                </a:lnTo>
                <a:lnTo>
                  <a:pt x="1274965" y="111724"/>
                </a:lnTo>
                <a:lnTo>
                  <a:pt x="1303087" y="124994"/>
                </a:lnTo>
                <a:lnTo>
                  <a:pt x="1330039" y="140834"/>
                </a:lnTo>
                <a:lnTo>
                  <a:pt x="1319234" y="153809"/>
                </a:lnTo>
                <a:lnTo>
                  <a:pt x="1527000" y="148607"/>
                </a:lnTo>
                <a:lnTo>
                  <a:pt x="1576259" y="152455"/>
                </a:lnTo>
                <a:lnTo>
                  <a:pt x="1624901" y="162671"/>
                </a:lnTo>
                <a:lnTo>
                  <a:pt x="1671911" y="179280"/>
                </a:lnTo>
                <a:lnTo>
                  <a:pt x="1716212" y="199767"/>
                </a:lnTo>
                <a:lnTo>
                  <a:pt x="1760532" y="225336"/>
                </a:lnTo>
                <a:lnTo>
                  <a:pt x="1802195" y="256053"/>
                </a:lnTo>
                <a:lnTo>
                  <a:pt x="1840762" y="290658"/>
                </a:lnTo>
                <a:lnTo>
                  <a:pt x="1875826" y="329163"/>
                </a:lnTo>
                <a:lnTo>
                  <a:pt x="1906949" y="370307"/>
                </a:lnTo>
                <a:lnTo>
                  <a:pt x="1933724" y="414100"/>
                </a:lnTo>
                <a:lnTo>
                  <a:pt x="1948806" y="445483"/>
                </a:lnTo>
                <a:close/>
              </a:path>
              <a:path w="1948815" h="657225">
                <a:moveTo>
                  <a:pt x="488934" y="142837"/>
                </a:moveTo>
                <a:lnTo>
                  <a:pt x="835605" y="134157"/>
                </a:lnTo>
                <a:lnTo>
                  <a:pt x="828341" y="131798"/>
                </a:lnTo>
                <a:lnTo>
                  <a:pt x="821003" y="128171"/>
                </a:lnTo>
                <a:lnTo>
                  <a:pt x="813653" y="125814"/>
                </a:lnTo>
                <a:lnTo>
                  <a:pt x="806225" y="122189"/>
                </a:lnTo>
                <a:lnTo>
                  <a:pt x="760704" y="109354"/>
                </a:lnTo>
                <a:lnTo>
                  <a:pt x="713759" y="100366"/>
                </a:lnTo>
                <a:lnTo>
                  <a:pt x="666142" y="96477"/>
                </a:lnTo>
                <a:lnTo>
                  <a:pt x="618603" y="98938"/>
                </a:lnTo>
                <a:lnTo>
                  <a:pt x="571861" y="107730"/>
                </a:lnTo>
                <a:lnTo>
                  <a:pt x="526635" y="122837"/>
                </a:lnTo>
                <a:lnTo>
                  <a:pt x="494893" y="138876"/>
                </a:lnTo>
                <a:lnTo>
                  <a:pt x="488934" y="142837"/>
                </a:lnTo>
                <a:close/>
              </a:path>
              <a:path w="1948815" h="657225">
                <a:moveTo>
                  <a:pt x="914626" y="606037"/>
                </a:moveTo>
                <a:lnTo>
                  <a:pt x="984089" y="583972"/>
                </a:lnTo>
                <a:lnTo>
                  <a:pt x="1017304" y="559003"/>
                </a:lnTo>
                <a:lnTo>
                  <a:pt x="1043615" y="527854"/>
                </a:lnTo>
                <a:lnTo>
                  <a:pt x="1061885" y="490555"/>
                </a:lnTo>
                <a:lnTo>
                  <a:pt x="1071039" y="449673"/>
                </a:lnTo>
                <a:lnTo>
                  <a:pt x="1070738" y="409028"/>
                </a:lnTo>
                <a:lnTo>
                  <a:pt x="1062411" y="368584"/>
                </a:lnTo>
                <a:lnTo>
                  <a:pt x="1047615" y="330843"/>
                </a:lnTo>
                <a:lnTo>
                  <a:pt x="1027812" y="294497"/>
                </a:lnTo>
                <a:lnTo>
                  <a:pt x="1003922" y="262065"/>
                </a:lnTo>
                <a:lnTo>
                  <a:pt x="976576" y="230989"/>
                </a:lnTo>
                <a:lnTo>
                  <a:pt x="946226" y="202530"/>
                </a:lnTo>
                <a:lnTo>
                  <a:pt x="913324" y="177946"/>
                </a:lnTo>
                <a:lnTo>
                  <a:pt x="949574" y="149089"/>
                </a:lnTo>
                <a:lnTo>
                  <a:pt x="989449" y="125224"/>
                </a:lnTo>
                <a:lnTo>
                  <a:pt x="1032158" y="106369"/>
                </a:lnTo>
                <a:lnTo>
                  <a:pt x="1076936" y="93814"/>
                </a:lnTo>
                <a:lnTo>
                  <a:pt x="1122960" y="86310"/>
                </a:lnTo>
                <a:lnTo>
                  <a:pt x="882745" y="92324"/>
                </a:lnTo>
                <a:lnTo>
                  <a:pt x="875414" y="97589"/>
                </a:lnTo>
                <a:lnTo>
                  <a:pt x="835605" y="134157"/>
                </a:lnTo>
                <a:lnTo>
                  <a:pt x="488934" y="142837"/>
                </a:lnTo>
                <a:lnTo>
                  <a:pt x="465096" y="158678"/>
                </a:lnTo>
                <a:lnTo>
                  <a:pt x="437620" y="180963"/>
                </a:lnTo>
                <a:lnTo>
                  <a:pt x="430205" y="188771"/>
                </a:lnTo>
                <a:lnTo>
                  <a:pt x="665630" y="182877"/>
                </a:lnTo>
                <a:lnTo>
                  <a:pt x="695025" y="184682"/>
                </a:lnTo>
                <a:lnTo>
                  <a:pt x="724140" y="189034"/>
                </a:lnTo>
                <a:lnTo>
                  <a:pt x="752803" y="195939"/>
                </a:lnTo>
                <a:lnTo>
                  <a:pt x="780842" y="205400"/>
                </a:lnTo>
                <a:lnTo>
                  <a:pt x="780362" y="206683"/>
                </a:lnTo>
                <a:lnTo>
                  <a:pt x="779803" y="206697"/>
                </a:lnTo>
                <a:lnTo>
                  <a:pt x="779328" y="207979"/>
                </a:lnTo>
                <a:lnTo>
                  <a:pt x="758819" y="247875"/>
                </a:lnTo>
                <a:lnTo>
                  <a:pt x="857405" y="245407"/>
                </a:lnTo>
                <a:lnTo>
                  <a:pt x="866961" y="251519"/>
                </a:lnTo>
                <a:lnTo>
                  <a:pt x="928641" y="307143"/>
                </a:lnTo>
                <a:lnTo>
                  <a:pt x="958368" y="347051"/>
                </a:lnTo>
                <a:lnTo>
                  <a:pt x="978869" y="391002"/>
                </a:lnTo>
                <a:lnTo>
                  <a:pt x="985578" y="439109"/>
                </a:lnTo>
                <a:lnTo>
                  <a:pt x="981419" y="462080"/>
                </a:lnTo>
                <a:lnTo>
                  <a:pt x="955701" y="500836"/>
                </a:lnTo>
                <a:lnTo>
                  <a:pt x="913704" y="519673"/>
                </a:lnTo>
                <a:lnTo>
                  <a:pt x="770467" y="523260"/>
                </a:lnTo>
                <a:lnTo>
                  <a:pt x="790557" y="550705"/>
                </a:lnTo>
                <a:lnTo>
                  <a:pt x="814876" y="574234"/>
                </a:lnTo>
                <a:lnTo>
                  <a:pt x="843457" y="592574"/>
                </a:lnTo>
                <a:lnTo>
                  <a:pt x="878357" y="603134"/>
                </a:lnTo>
                <a:lnTo>
                  <a:pt x="914626" y="606037"/>
                </a:lnTo>
                <a:close/>
              </a:path>
              <a:path w="1948815" h="657225">
                <a:moveTo>
                  <a:pt x="1413807" y="657059"/>
                </a:moveTo>
                <a:lnTo>
                  <a:pt x="1483503" y="645151"/>
                </a:lnTo>
                <a:lnTo>
                  <a:pt x="1540898" y="601791"/>
                </a:lnTo>
                <a:lnTo>
                  <a:pt x="1581185" y="528370"/>
                </a:lnTo>
                <a:lnTo>
                  <a:pt x="1591874" y="483638"/>
                </a:lnTo>
                <a:lnTo>
                  <a:pt x="1594969" y="436556"/>
                </a:lnTo>
                <a:lnTo>
                  <a:pt x="1591356" y="389642"/>
                </a:lnTo>
                <a:lnTo>
                  <a:pt x="1581885" y="344145"/>
                </a:lnTo>
                <a:lnTo>
                  <a:pt x="1567345" y="298774"/>
                </a:lnTo>
                <a:lnTo>
                  <a:pt x="1548652" y="257319"/>
                </a:lnTo>
                <a:lnTo>
                  <a:pt x="1516811" y="203489"/>
                </a:lnTo>
                <a:lnTo>
                  <a:pt x="1478230" y="154910"/>
                </a:lnTo>
                <a:lnTo>
                  <a:pt x="1527000" y="148607"/>
                </a:lnTo>
                <a:lnTo>
                  <a:pt x="1319234" y="153809"/>
                </a:lnTo>
                <a:lnTo>
                  <a:pt x="1304106" y="171973"/>
                </a:lnTo>
                <a:lnTo>
                  <a:pt x="1290138" y="196460"/>
                </a:lnTo>
                <a:lnTo>
                  <a:pt x="1397180" y="193780"/>
                </a:lnTo>
                <a:lnTo>
                  <a:pt x="1402731" y="198723"/>
                </a:lnTo>
                <a:lnTo>
                  <a:pt x="1408202" y="204938"/>
                </a:lnTo>
                <a:lnTo>
                  <a:pt x="1413556" y="211156"/>
                </a:lnTo>
                <a:lnTo>
                  <a:pt x="1418756" y="216107"/>
                </a:lnTo>
                <a:lnTo>
                  <a:pt x="1450113" y="257245"/>
                </a:lnTo>
                <a:lnTo>
                  <a:pt x="1476528" y="303589"/>
                </a:lnTo>
                <a:lnTo>
                  <a:pt x="1496230" y="351371"/>
                </a:lnTo>
                <a:lnTo>
                  <a:pt x="1507608" y="403172"/>
                </a:lnTo>
                <a:lnTo>
                  <a:pt x="1508889" y="455226"/>
                </a:lnTo>
                <a:lnTo>
                  <a:pt x="1504340" y="483289"/>
                </a:lnTo>
                <a:lnTo>
                  <a:pt x="1481045" y="535959"/>
                </a:lnTo>
                <a:lnTo>
                  <a:pt x="1436398" y="571377"/>
                </a:lnTo>
                <a:lnTo>
                  <a:pt x="1279193" y="575313"/>
                </a:lnTo>
                <a:lnTo>
                  <a:pt x="1289813" y="591562"/>
                </a:lnTo>
                <a:lnTo>
                  <a:pt x="1319357" y="621312"/>
                </a:lnTo>
                <a:lnTo>
                  <a:pt x="1348352" y="639642"/>
                </a:lnTo>
                <a:lnTo>
                  <a:pt x="1380200" y="651549"/>
                </a:lnTo>
                <a:lnTo>
                  <a:pt x="1413807" y="657059"/>
                </a:lnTo>
                <a:close/>
              </a:path>
              <a:path w="1948815" h="657225">
                <a:moveTo>
                  <a:pt x="493868" y="587353"/>
                </a:moveTo>
                <a:lnTo>
                  <a:pt x="565961" y="567762"/>
                </a:lnTo>
                <a:lnTo>
                  <a:pt x="623327" y="511699"/>
                </a:lnTo>
                <a:lnTo>
                  <a:pt x="638832" y="473199"/>
                </a:lnTo>
                <a:lnTo>
                  <a:pt x="642969" y="431172"/>
                </a:lnTo>
                <a:lnTo>
                  <a:pt x="635587" y="388163"/>
                </a:lnTo>
                <a:lnTo>
                  <a:pt x="614281" y="341692"/>
                </a:lnTo>
                <a:lnTo>
                  <a:pt x="583165" y="301818"/>
                </a:lnTo>
                <a:lnTo>
                  <a:pt x="544346" y="267219"/>
                </a:lnTo>
                <a:lnTo>
                  <a:pt x="500026" y="240380"/>
                </a:lnTo>
                <a:lnTo>
                  <a:pt x="510536" y="231224"/>
                </a:lnTo>
                <a:lnTo>
                  <a:pt x="545209" y="208759"/>
                </a:lnTo>
                <a:lnTo>
                  <a:pt x="603744" y="188237"/>
                </a:lnTo>
                <a:lnTo>
                  <a:pt x="634535" y="183655"/>
                </a:lnTo>
                <a:lnTo>
                  <a:pt x="430205" y="188771"/>
                </a:lnTo>
                <a:lnTo>
                  <a:pt x="412903" y="206990"/>
                </a:lnTo>
                <a:lnTo>
                  <a:pt x="197380" y="212386"/>
                </a:lnTo>
                <a:lnTo>
                  <a:pt x="160670" y="227279"/>
                </a:lnTo>
                <a:lnTo>
                  <a:pt x="120206" y="251160"/>
                </a:lnTo>
                <a:lnTo>
                  <a:pt x="83502" y="281298"/>
                </a:lnTo>
                <a:lnTo>
                  <a:pt x="77943" y="287789"/>
                </a:lnTo>
                <a:lnTo>
                  <a:pt x="316423" y="281818"/>
                </a:lnTo>
                <a:lnTo>
                  <a:pt x="365044" y="285682"/>
                </a:lnTo>
                <a:lnTo>
                  <a:pt x="357420" y="304929"/>
                </a:lnTo>
                <a:lnTo>
                  <a:pt x="354795" y="313888"/>
                </a:lnTo>
                <a:lnTo>
                  <a:pt x="447724" y="311561"/>
                </a:lnTo>
                <a:lnTo>
                  <a:pt x="471226" y="323677"/>
                </a:lnTo>
                <a:lnTo>
                  <a:pt x="513729" y="355643"/>
                </a:lnTo>
                <a:lnTo>
                  <a:pt x="546281" y="395481"/>
                </a:lnTo>
                <a:lnTo>
                  <a:pt x="558660" y="440905"/>
                </a:lnTo>
                <a:lnTo>
                  <a:pt x="551840" y="463943"/>
                </a:lnTo>
                <a:lnTo>
                  <a:pt x="524919" y="493836"/>
                </a:lnTo>
                <a:lnTo>
                  <a:pt x="373844" y="503971"/>
                </a:lnTo>
                <a:lnTo>
                  <a:pt x="379635" y="516530"/>
                </a:lnTo>
                <a:lnTo>
                  <a:pt x="412398" y="555092"/>
                </a:lnTo>
                <a:lnTo>
                  <a:pt x="456249" y="579402"/>
                </a:lnTo>
                <a:lnTo>
                  <a:pt x="493868" y="587353"/>
                </a:lnTo>
                <a:close/>
              </a:path>
              <a:path w="1948815" h="657225">
                <a:moveTo>
                  <a:pt x="197380" y="212386"/>
                </a:moveTo>
                <a:lnTo>
                  <a:pt x="412903" y="206990"/>
                </a:lnTo>
                <a:lnTo>
                  <a:pt x="405255" y="205911"/>
                </a:lnTo>
                <a:lnTo>
                  <a:pt x="397586" y="203562"/>
                </a:lnTo>
                <a:lnTo>
                  <a:pt x="343362" y="196027"/>
                </a:lnTo>
                <a:lnTo>
                  <a:pt x="296256" y="194666"/>
                </a:lnTo>
                <a:lnTo>
                  <a:pt x="249550" y="199646"/>
                </a:lnTo>
                <a:lnTo>
                  <a:pt x="204054" y="209678"/>
                </a:lnTo>
                <a:lnTo>
                  <a:pt x="197380" y="212386"/>
                </a:lnTo>
                <a:close/>
              </a:path>
              <a:path w="1948815" h="657225">
                <a:moveTo>
                  <a:pt x="1279193" y="575313"/>
                </a:moveTo>
                <a:lnTo>
                  <a:pt x="1410226" y="572032"/>
                </a:lnTo>
                <a:lnTo>
                  <a:pt x="1384948" y="563772"/>
                </a:lnTo>
                <a:lnTo>
                  <a:pt x="1362356" y="545282"/>
                </a:lnTo>
                <a:lnTo>
                  <a:pt x="1336338" y="504010"/>
                </a:lnTo>
                <a:lnTo>
                  <a:pt x="1326759" y="455975"/>
                </a:lnTo>
                <a:lnTo>
                  <a:pt x="1326557" y="452169"/>
                </a:lnTo>
                <a:lnTo>
                  <a:pt x="1327537" y="402599"/>
                </a:lnTo>
                <a:lnTo>
                  <a:pt x="1334105" y="352889"/>
                </a:lnTo>
                <a:lnTo>
                  <a:pt x="1343875" y="298017"/>
                </a:lnTo>
                <a:lnTo>
                  <a:pt x="1360288" y="245520"/>
                </a:lnTo>
                <a:lnTo>
                  <a:pt x="1386108" y="204221"/>
                </a:lnTo>
                <a:lnTo>
                  <a:pt x="1397180" y="193780"/>
                </a:lnTo>
                <a:lnTo>
                  <a:pt x="1290138" y="196460"/>
                </a:lnTo>
                <a:lnTo>
                  <a:pt x="1269650" y="245248"/>
                </a:lnTo>
                <a:lnTo>
                  <a:pt x="1259380" y="284888"/>
                </a:lnTo>
                <a:lnTo>
                  <a:pt x="1251117" y="335911"/>
                </a:lnTo>
                <a:lnTo>
                  <a:pt x="1245500" y="385597"/>
                </a:lnTo>
                <a:lnTo>
                  <a:pt x="1242640" y="431403"/>
                </a:lnTo>
                <a:lnTo>
                  <a:pt x="1242599" y="433945"/>
                </a:lnTo>
                <a:lnTo>
                  <a:pt x="1242852" y="455535"/>
                </a:lnTo>
                <a:lnTo>
                  <a:pt x="1242968" y="458073"/>
                </a:lnTo>
                <a:lnTo>
                  <a:pt x="1244697" y="479626"/>
                </a:lnTo>
                <a:lnTo>
                  <a:pt x="1252829" y="520076"/>
                </a:lnTo>
                <a:lnTo>
                  <a:pt x="1267757" y="557814"/>
                </a:lnTo>
                <a:lnTo>
                  <a:pt x="1279193" y="575313"/>
                </a:lnTo>
                <a:close/>
              </a:path>
              <a:path w="1948815" h="657225">
                <a:moveTo>
                  <a:pt x="770467" y="523260"/>
                </a:moveTo>
                <a:lnTo>
                  <a:pt x="913704" y="519673"/>
                </a:lnTo>
                <a:lnTo>
                  <a:pt x="892668" y="518930"/>
                </a:lnTo>
                <a:lnTo>
                  <a:pt x="873137" y="510526"/>
                </a:lnTo>
                <a:lnTo>
                  <a:pt x="855897" y="495713"/>
                </a:lnTo>
                <a:lnTo>
                  <a:pt x="828466" y="450665"/>
                </a:lnTo>
                <a:lnTo>
                  <a:pt x="817111" y="400134"/>
                </a:lnTo>
                <a:lnTo>
                  <a:pt x="819299" y="346722"/>
                </a:lnTo>
                <a:lnTo>
                  <a:pt x="832558" y="295574"/>
                </a:lnTo>
                <a:lnTo>
                  <a:pt x="850336" y="257017"/>
                </a:lnTo>
                <a:lnTo>
                  <a:pt x="857405" y="245407"/>
                </a:lnTo>
                <a:lnTo>
                  <a:pt x="758819" y="247875"/>
                </a:lnTo>
                <a:lnTo>
                  <a:pt x="756834" y="251736"/>
                </a:lnTo>
                <a:lnTo>
                  <a:pt x="740902" y="299139"/>
                </a:lnTo>
                <a:lnTo>
                  <a:pt x="732128" y="348904"/>
                </a:lnTo>
                <a:lnTo>
                  <a:pt x="731047" y="397207"/>
                </a:lnTo>
                <a:lnTo>
                  <a:pt x="738350" y="446569"/>
                </a:lnTo>
                <a:lnTo>
                  <a:pt x="754604" y="494438"/>
                </a:lnTo>
                <a:lnTo>
                  <a:pt x="770467" y="523260"/>
                </a:lnTo>
                <a:close/>
              </a:path>
              <a:path w="1948815" h="657225">
                <a:moveTo>
                  <a:pt x="28984" y="597721"/>
                </a:moveTo>
                <a:lnTo>
                  <a:pt x="31219" y="597665"/>
                </a:lnTo>
                <a:lnTo>
                  <a:pt x="101653" y="555249"/>
                </a:lnTo>
                <a:lnTo>
                  <a:pt x="101952" y="552701"/>
                </a:lnTo>
                <a:lnTo>
                  <a:pt x="101121" y="551451"/>
                </a:lnTo>
                <a:lnTo>
                  <a:pt x="89327" y="522527"/>
                </a:lnTo>
                <a:lnTo>
                  <a:pt x="83827" y="492176"/>
                </a:lnTo>
                <a:lnTo>
                  <a:pt x="84179" y="460407"/>
                </a:lnTo>
                <a:lnTo>
                  <a:pt x="90005" y="429771"/>
                </a:lnTo>
                <a:lnTo>
                  <a:pt x="109627" y="383546"/>
                </a:lnTo>
                <a:lnTo>
                  <a:pt x="139245" y="345963"/>
                </a:lnTo>
                <a:lnTo>
                  <a:pt x="176797" y="317074"/>
                </a:lnTo>
                <a:lnTo>
                  <a:pt x="220223" y="296931"/>
                </a:lnTo>
                <a:lnTo>
                  <a:pt x="267463" y="285585"/>
                </a:lnTo>
                <a:lnTo>
                  <a:pt x="316423" y="281818"/>
                </a:lnTo>
                <a:lnTo>
                  <a:pt x="77943" y="287789"/>
                </a:lnTo>
                <a:lnTo>
                  <a:pt x="51258" y="318947"/>
                </a:lnTo>
                <a:lnTo>
                  <a:pt x="26257" y="360225"/>
                </a:lnTo>
                <a:lnTo>
                  <a:pt x="9068" y="406390"/>
                </a:lnTo>
                <a:lnTo>
                  <a:pt x="136" y="453618"/>
                </a:lnTo>
                <a:lnTo>
                  <a:pt x="0" y="501897"/>
                </a:lnTo>
                <a:lnTo>
                  <a:pt x="9166" y="549942"/>
                </a:lnTo>
                <a:lnTo>
                  <a:pt x="28144" y="596472"/>
                </a:lnTo>
                <a:lnTo>
                  <a:pt x="28984" y="597721"/>
                </a:lnTo>
                <a:close/>
              </a:path>
              <a:path w="1948815" h="657225">
                <a:moveTo>
                  <a:pt x="373844" y="503971"/>
                </a:moveTo>
                <a:lnTo>
                  <a:pt x="502393" y="500752"/>
                </a:lnTo>
                <a:lnTo>
                  <a:pt x="492192" y="499737"/>
                </a:lnTo>
                <a:lnTo>
                  <a:pt x="482521" y="496168"/>
                </a:lnTo>
                <a:lnTo>
                  <a:pt x="444394" y="452659"/>
                </a:lnTo>
                <a:lnTo>
                  <a:pt x="430106" y="408552"/>
                </a:lnTo>
                <a:lnTo>
                  <a:pt x="428835" y="383176"/>
                </a:lnTo>
                <a:lnTo>
                  <a:pt x="431797" y="358965"/>
                </a:lnTo>
                <a:lnTo>
                  <a:pt x="438302" y="334664"/>
                </a:lnTo>
                <a:lnTo>
                  <a:pt x="447724" y="311561"/>
                </a:lnTo>
                <a:lnTo>
                  <a:pt x="354795" y="313888"/>
                </a:lnTo>
                <a:lnTo>
                  <a:pt x="351419" y="325406"/>
                </a:lnTo>
                <a:lnTo>
                  <a:pt x="347140" y="347110"/>
                </a:lnTo>
                <a:lnTo>
                  <a:pt x="344648" y="368769"/>
                </a:lnTo>
                <a:lnTo>
                  <a:pt x="346088" y="418278"/>
                </a:lnTo>
                <a:lnTo>
                  <a:pt x="357630" y="468805"/>
                </a:lnTo>
                <a:lnTo>
                  <a:pt x="373844" y="50397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883BBA4-01CF-472D-A7E7-93A2CECA8658}"/>
              </a:ext>
            </a:extLst>
          </p:cNvPr>
          <p:cNvSpPr/>
          <p:nvPr/>
        </p:nvSpPr>
        <p:spPr>
          <a:xfrm>
            <a:off x="11287711" y="3149164"/>
            <a:ext cx="281543" cy="279836"/>
          </a:xfrm>
          <a:custGeom>
            <a:avLst/>
            <a:gdLst/>
            <a:ahLst/>
            <a:cxnLst/>
            <a:rect l="l" t="t" r="r" b="b"/>
            <a:pathLst>
              <a:path w="523875" h="520700">
                <a:moveTo>
                  <a:pt x="298494" y="520632"/>
                </a:moveTo>
                <a:lnTo>
                  <a:pt x="297039" y="519856"/>
                </a:lnTo>
                <a:lnTo>
                  <a:pt x="296432" y="517631"/>
                </a:lnTo>
                <a:lnTo>
                  <a:pt x="294199" y="511357"/>
                </a:lnTo>
                <a:lnTo>
                  <a:pt x="292879" y="504587"/>
                </a:lnTo>
                <a:lnTo>
                  <a:pt x="253240" y="359077"/>
                </a:lnTo>
                <a:lnTo>
                  <a:pt x="172672" y="506927"/>
                </a:lnTo>
                <a:lnTo>
                  <a:pt x="170965" y="507340"/>
                </a:lnTo>
                <a:lnTo>
                  <a:pt x="105073" y="467816"/>
                </a:lnTo>
                <a:lnTo>
                  <a:pt x="104654" y="466222"/>
                </a:lnTo>
                <a:lnTo>
                  <a:pt x="105793" y="464231"/>
                </a:lnTo>
                <a:lnTo>
                  <a:pt x="108664" y="458219"/>
                </a:lnTo>
                <a:lnTo>
                  <a:pt x="112502" y="452498"/>
                </a:lnTo>
                <a:lnTo>
                  <a:pt x="193225" y="311329"/>
                </a:lnTo>
                <a:lnTo>
                  <a:pt x="15473" y="349090"/>
                </a:lnTo>
                <a:lnTo>
                  <a:pt x="14995" y="349040"/>
                </a:lnTo>
                <a:lnTo>
                  <a:pt x="13906" y="349129"/>
                </a:lnTo>
                <a:lnTo>
                  <a:pt x="12831" y="348622"/>
                </a:lnTo>
                <a:lnTo>
                  <a:pt x="0" y="283666"/>
                </a:lnTo>
                <a:lnTo>
                  <a:pt x="638" y="282144"/>
                </a:lnTo>
                <a:lnTo>
                  <a:pt x="2931" y="281608"/>
                </a:lnTo>
                <a:lnTo>
                  <a:pt x="9234" y="279545"/>
                </a:lnTo>
                <a:lnTo>
                  <a:pt x="16099" y="278527"/>
                </a:lnTo>
                <a:lnTo>
                  <a:pt x="173113" y="241794"/>
                </a:lnTo>
                <a:lnTo>
                  <a:pt x="26224" y="146378"/>
                </a:lnTo>
                <a:lnTo>
                  <a:pt x="25883" y="145957"/>
                </a:lnTo>
                <a:lnTo>
                  <a:pt x="25124" y="145235"/>
                </a:lnTo>
                <a:lnTo>
                  <a:pt x="24790" y="144145"/>
                </a:lnTo>
                <a:lnTo>
                  <a:pt x="61628" y="89172"/>
                </a:lnTo>
                <a:lnTo>
                  <a:pt x="63169" y="88610"/>
                </a:lnTo>
                <a:lnTo>
                  <a:pt x="65160" y="89846"/>
                </a:lnTo>
                <a:lnTo>
                  <a:pt x="71073" y="92858"/>
                </a:lnTo>
                <a:lnTo>
                  <a:pt x="76647" y="96977"/>
                </a:lnTo>
                <a:lnTo>
                  <a:pt x="203251" y="175575"/>
                </a:lnTo>
                <a:lnTo>
                  <a:pt x="160517" y="18703"/>
                </a:lnTo>
                <a:lnTo>
                  <a:pt x="160616" y="18170"/>
                </a:lnTo>
                <a:lnTo>
                  <a:pt x="161047" y="16998"/>
                </a:lnTo>
                <a:lnTo>
                  <a:pt x="161558" y="16390"/>
                </a:lnTo>
                <a:lnTo>
                  <a:pt x="225308" y="0"/>
                </a:lnTo>
                <a:lnTo>
                  <a:pt x="226717" y="805"/>
                </a:lnTo>
                <a:lnTo>
                  <a:pt x="227366" y="3010"/>
                </a:lnTo>
                <a:lnTo>
                  <a:pt x="229691" y="9252"/>
                </a:lnTo>
                <a:lnTo>
                  <a:pt x="231179" y="15953"/>
                </a:lnTo>
                <a:lnTo>
                  <a:pt x="275699" y="167095"/>
                </a:lnTo>
                <a:lnTo>
                  <a:pt x="362523" y="15255"/>
                </a:lnTo>
                <a:lnTo>
                  <a:pt x="363039" y="14919"/>
                </a:lnTo>
                <a:lnTo>
                  <a:pt x="364506" y="14569"/>
                </a:lnTo>
                <a:lnTo>
                  <a:pt x="365091" y="14608"/>
                </a:lnTo>
                <a:lnTo>
                  <a:pt x="421543" y="47968"/>
                </a:lnTo>
                <a:lnTo>
                  <a:pt x="421908" y="49550"/>
                </a:lnTo>
                <a:lnTo>
                  <a:pt x="420815" y="51558"/>
                </a:lnTo>
                <a:lnTo>
                  <a:pt x="418032" y="57613"/>
                </a:lnTo>
                <a:lnTo>
                  <a:pt x="414360" y="63403"/>
                </a:lnTo>
                <a:lnTo>
                  <a:pt x="338196" y="203172"/>
                </a:lnTo>
                <a:lnTo>
                  <a:pt x="507805" y="163492"/>
                </a:lnTo>
                <a:lnTo>
                  <a:pt x="509450" y="164187"/>
                </a:lnTo>
                <a:lnTo>
                  <a:pt x="523844" y="239653"/>
                </a:lnTo>
                <a:lnTo>
                  <a:pt x="523231" y="241226"/>
                </a:lnTo>
                <a:lnTo>
                  <a:pt x="521784" y="241533"/>
                </a:lnTo>
                <a:lnTo>
                  <a:pt x="520922" y="241717"/>
                </a:lnTo>
                <a:lnTo>
                  <a:pt x="514593" y="243686"/>
                </a:lnTo>
                <a:lnTo>
                  <a:pt x="507666" y="244533"/>
                </a:lnTo>
                <a:lnTo>
                  <a:pt x="363619" y="275132"/>
                </a:lnTo>
                <a:lnTo>
                  <a:pt x="505696" y="363335"/>
                </a:lnTo>
                <a:lnTo>
                  <a:pt x="506302" y="365003"/>
                </a:lnTo>
                <a:lnTo>
                  <a:pt x="463116" y="428545"/>
                </a:lnTo>
                <a:lnTo>
                  <a:pt x="461558" y="429161"/>
                </a:lnTo>
                <a:lnTo>
                  <a:pt x="459587" y="427880"/>
                </a:lnTo>
                <a:lnTo>
                  <a:pt x="453722" y="424784"/>
                </a:lnTo>
                <a:lnTo>
                  <a:pt x="448226" y="420501"/>
                </a:lnTo>
                <a:lnTo>
                  <a:pt x="327182" y="341873"/>
                </a:lnTo>
                <a:lnTo>
                  <a:pt x="373894" y="500455"/>
                </a:lnTo>
                <a:lnTo>
                  <a:pt x="373035" y="501987"/>
                </a:lnTo>
                <a:lnTo>
                  <a:pt x="298494" y="5206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F9FC4A9-7EA6-44F3-8A27-8A43DD87E6FB}"/>
              </a:ext>
            </a:extLst>
          </p:cNvPr>
          <p:cNvSpPr/>
          <p:nvPr/>
        </p:nvSpPr>
        <p:spPr>
          <a:xfrm rot="9164366">
            <a:off x="664086" y="5203301"/>
            <a:ext cx="576315" cy="747867"/>
          </a:xfrm>
          <a:custGeom>
            <a:avLst/>
            <a:gdLst/>
            <a:ahLst/>
            <a:cxnLst/>
            <a:rect l="l" t="t" r="r" b="b"/>
            <a:pathLst>
              <a:path w="735965" h="955039">
                <a:moveTo>
                  <a:pt x="8189" y="377649"/>
                </a:moveTo>
                <a:lnTo>
                  <a:pt x="214416" y="619641"/>
                </a:lnTo>
                <a:lnTo>
                  <a:pt x="181662" y="578926"/>
                </a:lnTo>
                <a:lnTo>
                  <a:pt x="151704" y="536296"/>
                </a:lnTo>
                <a:lnTo>
                  <a:pt x="125440" y="491456"/>
                </a:lnTo>
                <a:lnTo>
                  <a:pt x="106583" y="449080"/>
                </a:lnTo>
                <a:lnTo>
                  <a:pt x="92933" y="404872"/>
                </a:lnTo>
                <a:lnTo>
                  <a:pt x="84044" y="359422"/>
                </a:lnTo>
                <a:lnTo>
                  <a:pt x="79467" y="313320"/>
                </a:lnTo>
                <a:lnTo>
                  <a:pt x="78754" y="267156"/>
                </a:lnTo>
                <a:lnTo>
                  <a:pt x="82185" y="222316"/>
                </a:lnTo>
                <a:lnTo>
                  <a:pt x="91376" y="177802"/>
                </a:lnTo>
                <a:lnTo>
                  <a:pt x="107758" y="136100"/>
                </a:lnTo>
                <a:lnTo>
                  <a:pt x="132760" y="99696"/>
                </a:lnTo>
                <a:lnTo>
                  <a:pt x="167814" y="71075"/>
                </a:lnTo>
                <a:lnTo>
                  <a:pt x="168905" y="70264"/>
                </a:lnTo>
                <a:lnTo>
                  <a:pt x="169347" y="69365"/>
                </a:lnTo>
                <a:lnTo>
                  <a:pt x="133754" y="675"/>
                </a:lnTo>
                <a:lnTo>
                  <a:pt x="132458" y="0"/>
                </a:lnTo>
                <a:lnTo>
                  <a:pt x="131468" y="580"/>
                </a:lnTo>
                <a:lnTo>
                  <a:pt x="85175" y="37377"/>
                </a:lnTo>
                <a:lnTo>
                  <a:pt x="43951" y="89372"/>
                </a:lnTo>
                <a:lnTo>
                  <a:pt x="24371" y="130673"/>
                </a:lnTo>
                <a:lnTo>
                  <a:pt x="10859" y="174730"/>
                </a:lnTo>
                <a:lnTo>
                  <a:pt x="2905" y="220368"/>
                </a:lnTo>
                <a:lnTo>
                  <a:pt x="0" y="266412"/>
                </a:lnTo>
                <a:lnTo>
                  <a:pt x="1101" y="315514"/>
                </a:lnTo>
                <a:lnTo>
                  <a:pt x="5828" y="364531"/>
                </a:lnTo>
                <a:lnTo>
                  <a:pt x="8189" y="377649"/>
                </a:lnTo>
                <a:close/>
              </a:path>
              <a:path w="735965" h="955039">
                <a:moveTo>
                  <a:pt x="167802" y="685629"/>
                </a:moveTo>
                <a:lnTo>
                  <a:pt x="193381" y="714561"/>
                </a:lnTo>
                <a:lnTo>
                  <a:pt x="219796" y="742811"/>
                </a:lnTo>
                <a:lnTo>
                  <a:pt x="247105" y="770188"/>
                </a:lnTo>
                <a:lnTo>
                  <a:pt x="275368" y="796499"/>
                </a:lnTo>
                <a:lnTo>
                  <a:pt x="313981" y="828956"/>
                </a:lnTo>
                <a:lnTo>
                  <a:pt x="354706" y="858884"/>
                </a:lnTo>
                <a:lnTo>
                  <a:pt x="397456" y="885774"/>
                </a:lnTo>
                <a:lnTo>
                  <a:pt x="442143" y="909122"/>
                </a:lnTo>
                <a:lnTo>
                  <a:pt x="488681" y="928419"/>
                </a:lnTo>
                <a:lnTo>
                  <a:pt x="536629" y="942853"/>
                </a:lnTo>
                <a:lnTo>
                  <a:pt x="585597" y="951815"/>
                </a:lnTo>
                <a:lnTo>
                  <a:pt x="635066" y="954930"/>
                </a:lnTo>
                <a:lnTo>
                  <a:pt x="684520" y="951820"/>
                </a:lnTo>
                <a:lnTo>
                  <a:pt x="733441" y="942108"/>
                </a:lnTo>
                <a:lnTo>
                  <a:pt x="734495" y="941822"/>
                </a:lnTo>
                <a:lnTo>
                  <a:pt x="735358" y="940875"/>
                </a:lnTo>
                <a:lnTo>
                  <a:pt x="719176" y="865361"/>
                </a:lnTo>
                <a:lnTo>
                  <a:pt x="718079" y="864390"/>
                </a:lnTo>
                <a:lnTo>
                  <a:pt x="710632" y="866337"/>
                </a:lnTo>
                <a:lnTo>
                  <a:pt x="704256" y="867859"/>
                </a:lnTo>
                <a:lnTo>
                  <a:pt x="697848" y="869249"/>
                </a:lnTo>
                <a:lnTo>
                  <a:pt x="691409" y="870499"/>
                </a:lnTo>
                <a:lnTo>
                  <a:pt x="639003" y="875499"/>
                </a:lnTo>
                <a:lnTo>
                  <a:pt x="586530" y="872082"/>
                </a:lnTo>
                <a:lnTo>
                  <a:pt x="534912" y="861125"/>
                </a:lnTo>
                <a:lnTo>
                  <a:pt x="485070" y="843507"/>
                </a:lnTo>
                <a:lnTo>
                  <a:pt x="440194" y="821414"/>
                </a:lnTo>
                <a:lnTo>
                  <a:pt x="397886" y="794896"/>
                </a:lnTo>
                <a:lnTo>
                  <a:pt x="357979" y="764727"/>
                </a:lnTo>
                <a:lnTo>
                  <a:pt x="320306" y="731677"/>
                </a:lnTo>
                <a:lnTo>
                  <a:pt x="284703" y="696517"/>
                </a:lnTo>
                <a:lnTo>
                  <a:pt x="249063" y="658739"/>
                </a:lnTo>
                <a:lnTo>
                  <a:pt x="214416" y="619641"/>
                </a:lnTo>
                <a:lnTo>
                  <a:pt x="8189" y="377649"/>
                </a:lnTo>
                <a:lnTo>
                  <a:pt x="14549" y="412975"/>
                </a:lnTo>
                <a:lnTo>
                  <a:pt x="27630" y="460358"/>
                </a:lnTo>
                <a:lnTo>
                  <a:pt x="45441" y="506191"/>
                </a:lnTo>
                <a:lnTo>
                  <a:pt x="68346" y="549984"/>
                </a:lnTo>
                <a:lnTo>
                  <a:pt x="90921" y="585505"/>
                </a:lnTo>
                <a:lnTo>
                  <a:pt x="115170" y="619919"/>
                </a:lnTo>
                <a:lnTo>
                  <a:pt x="140871" y="653277"/>
                </a:lnTo>
                <a:lnTo>
                  <a:pt x="167802" y="6856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170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Arial"/>
        <a:ea typeface="Noto Sans TC"/>
        <a:cs typeface=""/>
      </a:majorFont>
      <a:minorFont>
        <a:latin typeface="Arial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1350</Words>
  <Application>Microsoft Office PowerPoint</Application>
  <PresentationFormat>寬螢幕</PresentationFormat>
  <Paragraphs>216</Paragraphs>
  <Slides>27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Calibri</vt:lpstr>
      <vt:lpstr>Noto Sans TC</vt:lpstr>
      <vt:lpstr>Wingdings</vt:lpstr>
      <vt:lpstr>Arial</vt:lpstr>
      <vt:lpstr>Office 佈景主題</vt:lpstr>
      <vt:lpstr>諮屬於你 Just For You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諮屬於你</dc:title>
  <dc:creator>CHOU</dc:creator>
  <cp:lastModifiedBy>玉珊 楊</cp:lastModifiedBy>
  <cp:revision>398</cp:revision>
  <dcterms:created xsi:type="dcterms:W3CDTF">2023-05-21T00:54:31Z</dcterms:created>
  <dcterms:modified xsi:type="dcterms:W3CDTF">2023-12-01T02:49:14Z</dcterms:modified>
</cp:coreProperties>
</file>